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8" r:id="rId2"/>
    <p:sldId id="271" r:id="rId3"/>
    <p:sldId id="272" r:id="rId4"/>
    <p:sldId id="459" r:id="rId5"/>
    <p:sldId id="263" r:id="rId6"/>
    <p:sldId id="462" r:id="rId7"/>
    <p:sldId id="464" r:id="rId8"/>
    <p:sldId id="465" r:id="rId9"/>
    <p:sldId id="264" r:id="rId10"/>
    <p:sldId id="47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4B5"/>
    <a:srgbClr val="FFBA00"/>
    <a:srgbClr val="FD372C"/>
    <a:srgbClr val="2129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14" autoAdjust="0"/>
    <p:restoredTop sz="78049" autoAdjust="0"/>
  </p:normalViewPr>
  <p:slideViewPr>
    <p:cSldViewPr snapToGrid="0">
      <p:cViewPr varScale="1">
        <p:scale>
          <a:sx n="87" d="100"/>
          <a:sy n="87" d="100"/>
        </p:scale>
        <p:origin x="1344" y="-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77484A-A22C-42C3-A862-54722C22AA1A}" type="doc">
      <dgm:prSet loTypeId="urn:microsoft.com/office/officeart/2011/layout/CircleProcess" loCatId="process" qsTypeId="urn:microsoft.com/office/officeart/2005/8/quickstyle/simple1#10" qsCatId="simple" csTypeId="urn:microsoft.com/office/officeart/2005/8/colors/accent1_2#11" csCatId="accent1" phldr="1"/>
      <dgm:spPr/>
      <dgm:t>
        <a:bodyPr/>
        <a:lstStyle/>
        <a:p>
          <a:endParaRPr lang="en-US"/>
        </a:p>
      </dgm:t>
    </dgm:pt>
    <dgm:pt modelId="{79377265-002E-42DF-B481-F32102926557}">
      <dgm:prSet phldrT="[Text]" phldr="0"/>
      <dgm:spPr>
        <a:ln>
          <a:solidFill>
            <a:srgbClr val="FF0000"/>
          </a:solidFill>
        </a:ln>
      </dgm:spPr>
      <dgm:t>
        <a:bodyPr/>
        <a:lstStyle/>
        <a:p>
          <a:r>
            <a:rPr lang="en-US" dirty="0"/>
            <a:t>Helping through crisis</a:t>
          </a:r>
        </a:p>
      </dgm:t>
    </dgm:pt>
    <dgm:pt modelId="{9809B9ED-1EDF-4E96-B017-0DB1F888B5ED}" type="parTrans" cxnId="{7B058509-81AB-4C0A-9C75-D7B574317445}">
      <dgm:prSet/>
      <dgm:spPr/>
      <dgm:t>
        <a:bodyPr/>
        <a:lstStyle/>
        <a:p>
          <a:endParaRPr lang="en-US"/>
        </a:p>
      </dgm:t>
    </dgm:pt>
    <dgm:pt modelId="{0C27DA8B-EBD3-4781-B227-12AA3011CF11}" type="sibTrans" cxnId="{7B058509-81AB-4C0A-9C75-D7B574317445}">
      <dgm:prSet/>
      <dgm:spPr/>
      <dgm:t>
        <a:bodyPr/>
        <a:lstStyle/>
        <a:p>
          <a:endParaRPr lang="en-US"/>
        </a:p>
      </dgm:t>
    </dgm:pt>
    <dgm:pt modelId="{237EC07E-F5E1-43AD-B711-4FE855243C49}">
      <dgm:prSet phldrT="[Text]" phldr="0"/>
      <dgm:spPr/>
      <dgm:t>
        <a:bodyPr/>
        <a:lstStyle/>
        <a:p>
          <a:r>
            <a:rPr lang="en-US" dirty="0"/>
            <a:t>Building stability</a:t>
          </a:r>
        </a:p>
      </dgm:t>
    </dgm:pt>
    <dgm:pt modelId="{4450BD70-E2CC-4B7F-BB0E-A8A9A49F797E}" type="parTrans" cxnId="{92D74500-713A-42A6-A096-56A513301D12}">
      <dgm:prSet/>
      <dgm:spPr/>
      <dgm:t>
        <a:bodyPr/>
        <a:lstStyle/>
        <a:p>
          <a:endParaRPr lang="en-US"/>
        </a:p>
      </dgm:t>
    </dgm:pt>
    <dgm:pt modelId="{E09FBB47-C4C1-4AC5-84F8-B74FC09C2C28}" type="sibTrans" cxnId="{92D74500-713A-42A6-A096-56A513301D12}">
      <dgm:prSet/>
      <dgm:spPr/>
      <dgm:t>
        <a:bodyPr/>
        <a:lstStyle/>
        <a:p>
          <a:endParaRPr lang="en-US"/>
        </a:p>
      </dgm:t>
    </dgm:pt>
    <dgm:pt modelId="{DA3F4E6B-3FEE-415C-B66B-FF1B8A43123C}">
      <dgm:prSet phldrT="[Text]" phldr="0"/>
      <dgm:spPr>
        <a:ln>
          <a:solidFill>
            <a:schemeClr val="accent3"/>
          </a:solidFill>
        </a:ln>
      </dgm:spPr>
      <dgm:t>
        <a:bodyPr/>
        <a:lstStyle/>
        <a:p>
          <a:r>
            <a:rPr lang="en-US" dirty="0"/>
            <a:t>Opening doors to possibility</a:t>
          </a:r>
        </a:p>
      </dgm:t>
    </dgm:pt>
    <dgm:pt modelId="{AD8F8AB9-C00D-4A05-B96E-745FE464061B}" type="parTrans" cxnId="{904DB576-9A2E-461E-BA84-4B44E3AFAF4D}">
      <dgm:prSet/>
      <dgm:spPr/>
      <dgm:t>
        <a:bodyPr/>
        <a:lstStyle/>
        <a:p>
          <a:endParaRPr lang="en-US"/>
        </a:p>
      </dgm:t>
    </dgm:pt>
    <dgm:pt modelId="{A3D8D2F4-90E9-46CE-99A2-9DAF73B27F95}" type="sibTrans" cxnId="{904DB576-9A2E-461E-BA84-4B44E3AFAF4D}">
      <dgm:prSet/>
      <dgm:spPr/>
      <dgm:t>
        <a:bodyPr/>
        <a:lstStyle/>
        <a:p>
          <a:endParaRPr lang="en-US"/>
        </a:p>
      </dgm:t>
    </dgm:pt>
    <dgm:pt modelId="{C2308E86-08D2-49E2-B158-8C850746332B}" type="pres">
      <dgm:prSet presAssocID="{5877484A-A22C-42C3-A862-54722C22AA1A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3A80EF55-9644-4505-8B4A-298DB438B572}" type="pres">
      <dgm:prSet presAssocID="{DA3F4E6B-3FEE-415C-B66B-FF1B8A43123C}" presName="Accent3" presStyleCnt="0"/>
      <dgm:spPr/>
    </dgm:pt>
    <dgm:pt modelId="{956FD2E9-D170-425A-BF08-05C27262DFB9}" type="pres">
      <dgm:prSet presAssocID="{DA3F4E6B-3FEE-415C-B66B-FF1B8A43123C}" presName="Accent" presStyleLbl="node1" presStyleIdx="0" presStyleCnt="3"/>
      <dgm:spPr>
        <a:solidFill>
          <a:schemeClr val="accent3"/>
        </a:solidFill>
      </dgm:spPr>
    </dgm:pt>
    <dgm:pt modelId="{8D3845D4-EE49-42C8-9F05-62B337338B77}" type="pres">
      <dgm:prSet presAssocID="{DA3F4E6B-3FEE-415C-B66B-FF1B8A43123C}" presName="ParentBackground3" presStyleCnt="0"/>
      <dgm:spPr/>
    </dgm:pt>
    <dgm:pt modelId="{6927A9B0-6C42-4E88-9799-97BBEADB3C2D}" type="pres">
      <dgm:prSet presAssocID="{DA3F4E6B-3FEE-415C-B66B-FF1B8A43123C}" presName="ParentBackground" presStyleLbl="fgAcc1" presStyleIdx="0" presStyleCnt="3"/>
      <dgm:spPr/>
    </dgm:pt>
    <dgm:pt modelId="{4A400E76-81FF-4ABD-9E7D-5266EF8BF219}" type="pres">
      <dgm:prSet presAssocID="{DA3F4E6B-3FEE-415C-B66B-FF1B8A43123C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999C205E-8645-4C17-8564-D443A55BD02D}" type="pres">
      <dgm:prSet presAssocID="{237EC07E-F5E1-43AD-B711-4FE855243C49}" presName="Accent2" presStyleCnt="0"/>
      <dgm:spPr/>
    </dgm:pt>
    <dgm:pt modelId="{C0431656-99B7-498F-9C72-DEDE88F73EC9}" type="pres">
      <dgm:prSet presAssocID="{237EC07E-F5E1-43AD-B711-4FE855243C49}" presName="Accent" presStyleLbl="node1" presStyleIdx="1" presStyleCnt="3"/>
      <dgm:spPr/>
    </dgm:pt>
    <dgm:pt modelId="{5F611E22-3C2A-4294-9986-6C1BC17C8834}" type="pres">
      <dgm:prSet presAssocID="{237EC07E-F5E1-43AD-B711-4FE855243C49}" presName="ParentBackground2" presStyleCnt="0"/>
      <dgm:spPr/>
    </dgm:pt>
    <dgm:pt modelId="{A53D183E-95D4-4DB6-9622-45836C417DE6}" type="pres">
      <dgm:prSet presAssocID="{237EC07E-F5E1-43AD-B711-4FE855243C49}" presName="ParentBackground" presStyleLbl="fgAcc1" presStyleIdx="1" presStyleCnt="3"/>
      <dgm:spPr/>
    </dgm:pt>
    <dgm:pt modelId="{17244AA3-5A94-4AAD-A639-39470FEF6714}" type="pres">
      <dgm:prSet presAssocID="{237EC07E-F5E1-43AD-B711-4FE855243C49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09DC602B-CED0-495B-BC51-B60A733FD22F}" type="pres">
      <dgm:prSet presAssocID="{79377265-002E-42DF-B481-F32102926557}" presName="Accent1" presStyleCnt="0"/>
      <dgm:spPr/>
    </dgm:pt>
    <dgm:pt modelId="{8569E36E-07DA-44DB-8972-5DDC6D745A2E}" type="pres">
      <dgm:prSet presAssocID="{79377265-002E-42DF-B481-F32102926557}" presName="Accent" presStyleLbl="node1" presStyleIdx="2" presStyleCnt="3"/>
      <dgm:spPr>
        <a:solidFill>
          <a:schemeClr val="accent2"/>
        </a:solidFill>
      </dgm:spPr>
    </dgm:pt>
    <dgm:pt modelId="{9697CFEB-B790-4805-994C-1A2087ED5DC3}" type="pres">
      <dgm:prSet presAssocID="{79377265-002E-42DF-B481-F32102926557}" presName="ParentBackground1" presStyleCnt="0"/>
      <dgm:spPr/>
    </dgm:pt>
    <dgm:pt modelId="{2601AEBB-763E-4CBD-8DA4-58D3676333F5}" type="pres">
      <dgm:prSet presAssocID="{79377265-002E-42DF-B481-F32102926557}" presName="ParentBackground" presStyleLbl="fgAcc1" presStyleIdx="2" presStyleCnt="3"/>
      <dgm:spPr/>
    </dgm:pt>
    <dgm:pt modelId="{59C1DED5-39DD-4B83-8D6F-DC38F9CB912A}" type="pres">
      <dgm:prSet presAssocID="{79377265-002E-42DF-B481-F32102926557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92D74500-713A-42A6-A096-56A513301D12}" srcId="{5877484A-A22C-42C3-A862-54722C22AA1A}" destId="{237EC07E-F5E1-43AD-B711-4FE855243C49}" srcOrd="1" destOrd="0" parTransId="{4450BD70-E2CC-4B7F-BB0E-A8A9A49F797E}" sibTransId="{E09FBB47-C4C1-4AC5-84F8-B74FC09C2C28}"/>
    <dgm:cxn modelId="{697F9B00-6985-46CA-A354-B3E5F191F67D}" type="presOf" srcId="{237EC07E-F5E1-43AD-B711-4FE855243C49}" destId="{17244AA3-5A94-4AAD-A639-39470FEF6714}" srcOrd="1" destOrd="0" presId="urn:microsoft.com/office/officeart/2011/layout/CircleProcess"/>
    <dgm:cxn modelId="{7B058509-81AB-4C0A-9C75-D7B574317445}" srcId="{5877484A-A22C-42C3-A862-54722C22AA1A}" destId="{79377265-002E-42DF-B481-F32102926557}" srcOrd="0" destOrd="0" parTransId="{9809B9ED-1EDF-4E96-B017-0DB1F888B5ED}" sibTransId="{0C27DA8B-EBD3-4781-B227-12AA3011CF11}"/>
    <dgm:cxn modelId="{904DB576-9A2E-461E-BA84-4B44E3AFAF4D}" srcId="{5877484A-A22C-42C3-A862-54722C22AA1A}" destId="{DA3F4E6B-3FEE-415C-B66B-FF1B8A43123C}" srcOrd="2" destOrd="0" parTransId="{AD8F8AB9-C00D-4A05-B96E-745FE464061B}" sibTransId="{A3D8D2F4-90E9-46CE-99A2-9DAF73B27F95}"/>
    <dgm:cxn modelId="{290B0B77-1AAE-4FBD-BAEC-77E99CEC9252}" type="presOf" srcId="{5877484A-A22C-42C3-A862-54722C22AA1A}" destId="{C2308E86-08D2-49E2-B158-8C850746332B}" srcOrd="0" destOrd="0" presId="urn:microsoft.com/office/officeart/2011/layout/CircleProcess"/>
    <dgm:cxn modelId="{0A9AA77E-A1B7-4108-B618-87A587275111}" type="presOf" srcId="{237EC07E-F5E1-43AD-B711-4FE855243C49}" destId="{A53D183E-95D4-4DB6-9622-45836C417DE6}" srcOrd="0" destOrd="0" presId="urn:microsoft.com/office/officeart/2011/layout/CircleProcess"/>
    <dgm:cxn modelId="{33E467A7-7356-4A65-967F-91F6D46024E5}" type="presOf" srcId="{DA3F4E6B-3FEE-415C-B66B-FF1B8A43123C}" destId="{4A400E76-81FF-4ABD-9E7D-5266EF8BF219}" srcOrd="1" destOrd="0" presId="urn:microsoft.com/office/officeart/2011/layout/CircleProcess"/>
    <dgm:cxn modelId="{554005B5-D9E4-43A3-86A6-3A8FCCC5696A}" type="presOf" srcId="{DA3F4E6B-3FEE-415C-B66B-FF1B8A43123C}" destId="{6927A9B0-6C42-4E88-9799-97BBEADB3C2D}" srcOrd="0" destOrd="0" presId="urn:microsoft.com/office/officeart/2011/layout/CircleProcess"/>
    <dgm:cxn modelId="{A1F174CD-3A11-40B9-B419-9D3B6E88DBF1}" type="presOf" srcId="{79377265-002E-42DF-B481-F32102926557}" destId="{59C1DED5-39DD-4B83-8D6F-DC38F9CB912A}" srcOrd="1" destOrd="0" presId="urn:microsoft.com/office/officeart/2011/layout/CircleProcess"/>
    <dgm:cxn modelId="{FFC99BD0-79E4-4520-89F8-1B1D5D2E02E4}" type="presOf" srcId="{79377265-002E-42DF-B481-F32102926557}" destId="{2601AEBB-763E-4CBD-8DA4-58D3676333F5}" srcOrd="0" destOrd="0" presId="urn:microsoft.com/office/officeart/2011/layout/CircleProcess"/>
    <dgm:cxn modelId="{3C6B900B-FD0E-444B-B31F-117A342CDC8C}" type="presParOf" srcId="{C2308E86-08D2-49E2-B158-8C850746332B}" destId="{3A80EF55-9644-4505-8B4A-298DB438B572}" srcOrd="0" destOrd="0" presId="urn:microsoft.com/office/officeart/2011/layout/CircleProcess"/>
    <dgm:cxn modelId="{6CA75EC2-132A-462C-9B2E-2DE849BB7F70}" type="presParOf" srcId="{3A80EF55-9644-4505-8B4A-298DB438B572}" destId="{956FD2E9-D170-425A-BF08-05C27262DFB9}" srcOrd="0" destOrd="0" presId="urn:microsoft.com/office/officeart/2011/layout/CircleProcess"/>
    <dgm:cxn modelId="{2D5335BC-2050-4820-8847-2A8D465E3652}" type="presParOf" srcId="{C2308E86-08D2-49E2-B158-8C850746332B}" destId="{8D3845D4-EE49-42C8-9F05-62B337338B77}" srcOrd="1" destOrd="0" presId="urn:microsoft.com/office/officeart/2011/layout/CircleProcess"/>
    <dgm:cxn modelId="{DD4872E5-9CBA-409B-8E92-47D0D4FC7C8D}" type="presParOf" srcId="{8D3845D4-EE49-42C8-9F05-62B337338B77}" destId="{6927A9B0-6C42-4E88-9799-97BBEADB3C2D}" srcOrd="0" destOrd="0" presId="urn:microsoft.com/office/officeart/2011/layout/CircleProcess"/>
    <dgm:cxn modelId="{04613DBC-A283-4C71-9BCC-83486B61293F}" type="presParOf" srcId="{C2308E86-08D2-49E2-B158-8C850746332B}" destId="{4A400E76-81FF-4ABD-9E7D-5266EF8BF219}" srcOrd="2" destOrd="0" presId="urn:microsoft.com/office/officeart/2011/layout/CircleProcess"/>
    <dgm:cxn modelId="{39D9EF6D-D033-4777-B37B-B0B0D9798DA1}" type="presParOf" srcId="{C2308E86-08D2-49E2-B158-8C850746332B}" destId="{999C205E-8645-4C17-8564-D443A55BD02D}" srcOrd="3" destOrd="0" presId="urn:microsoft.com/office/officeart/2011/layout/CircleProcess"/>
    <dgm:cxn modelId="{5205F499-D721-4BA3-8258-10088878F161}" type="presParOf" srcId="{999C205E-8645-4C17-8564-D443A55BD02D}" destId="{C0431656-99B7-498F-9C72-DEDE88F73EC9}" srcOrd="0" destOrd="0" presId="urn:microsoft.com/office/officeart/2011/layout/CircleProcess"/>
    <dgm:cxn modelId="{4E406EB7-9B40-4866-9EC1-0C4BA093EEC7}" type="presParOf" srcId="{C2308E86-08D2-49E2-B158-8C850746332B}" destId="{5F611E22-3C2A-4294-9986-6C1BC17C8834}" srcOrd="4" destOrd="0" presId="urn:microsoft.com/office/officeart/2011/layout/CircleProcess"/>
    <dgm:cxn modelId="{3289CEC2-B94B-4E12-85F1-E427B383E33E}" type="presParOf" srcId="{5F611E22-3C2A-4294-9986-6C1BC17C8834}" destId="{A53D183E-95D4-4DB6-9622-45836C417DE6}" srcOrd="0" destOrd="0" presId="urn:microsoft.com/office/officeart/2011/layout/CircleProcess"/>
    <dgm:cxn modelId="{58B03323-210A-4D40-8EF4-0ED1A89C4D89}" type="presParOf" srcId="{C2308E86-08D2-49E2-B158-8C850746332B}" destId="{17244AA3-5A94-4AAD-A639-39470FEF6714}" srcOrd="5" destOrd="0" presId="urn:microsoft.com/office/officeart/2011/layout/CircleProcess"/>
    <dgm:cxn modelId="{2B9558CD-8197-4467-989B-AD2D1326A7BF}" type="presParOf" srcId="{C2308E86-08D2-49E2-B158-8C850746332B}" destId="{09DC602B-CED0-495B-BC51-B60A733FD22F}" srcOrd="6" destOrd="0" presId="urn:microsoft.com/office/officeart/2011/layout/CircleProcess"/>
    <dgm:cxn modelId="{FA6CD36F-690C-4917-B193-B7C9F4A2E257}" type="presParOf" srcId="{09DC602B-CED0-495B-BC51-B60A733FD22F}" destId="{8569E36E-07DA-44DB-8972-5DDC6D745A2E}" srcOrd="0" destOrd="0" presId="urn:microsoft.com/office/officeart/2011/layout/CircleProcess"/>
    <dgm:cxn modelId="{692706CF-3D84-4C68-B342-15264B1242F3}" type="presParOf" srcId="{C2308E86-08D2-49E2-B158-8C850746332B}" destId="{9697CFEB-B790-4805-994C-1A2087ED5DC3}" srcOrd="7" destOrd="0" presId="urn:microsoft.com/office/officeart/2011/layout/CircleProcess"/>
    <dgm:cxn modelId="{CC4D0129-63D7-498B-AA42-9516829670E4}" type="presParOf" srcId="{9697CFEB-B790-4805-994C-1A2087ED5DC3}" destId="{2601AEBB-763E-4CBD-8DA4-58D3676333F5}" srcOrd="0" destOrd="0" presId="urn:microsoft.com/office/officeart/2011/layout/CircleProcess"/>
    <dgm:cxn modelId="{4AAFFAF2-B99B-4381-BE09-5225A8B36289}" type="presParOf" srcId="{C2308E86-08D2-49E2-B158-8C850746332B}" destId="{59C1DED5-39DD-4B83-8D6F-DC38F9CB912A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5616AA-E4BB-4316-93C3-4225F566B4C8}" type="doc">
      <dgm:prSet loTypeId="urn:microsoft.com/office/officeart/2005/8/layout/cycle7" loCatId="cycle" qsTypeId="urn:microsoft.com/office/officeart/2005/8/quickstyle/simple1#11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5A283BCC-3092-4AC0-B152-273AF4789F8D}">
      <dgm:prSet phldrT="[Text]" phldr="0"/>
      <dgm:spPr/>
      <dgm:t>
        <a:bodyPr/>
        <a:lstStyle/>
        <a:p>
          <a:r>
            <a:rPr lang="en-US" dirty="0"/>
            <a:t>Workforce</a:t>
          </a:r>
        </a:p>
      </dgm:t>
    </dgm:pt>
    <dgm:pt modelId="{5EEE8DEC-1A81-4302-82C3-E870CAF4F76C}" type="parTrans" cxnId="{D8BB4537-8D6B-43A0-911E-84C71D0AA080}">
      <dgm:prSet/>
      <dgm:spPr/>
      <dgm:t>
        <a:bodyPr/>
        <a:lstStyle/>
        <a:p>
          <a:endParaRPr lang="en-US"/>
        </a:p>
      </dgm:t>
    </dgm:pt>
    <dgm:pt modelId="{6B3D4447-D570-4451-834F-404EBF595F1A}" type="sibTrans" cxnId="{D8BB4537-8D6B-43A0-911E-84C71D0AA080}">
      <dgm:prSet/>
      <dgm:spPr/>
      <dgm:t>
        <a:bodyPr/>
        <a:lstStyle/>
        <a:p>
          <a:endParaRPr lang="en-US"/>
        </a:p>
      </dgm:t>
    </dgm:pt>
    <dgm:pt modelId="{2D81ECB3-984D-456E-8D08-DADCD481A951}">
      <dgm:prSet phldrT="[Text]" phldr="0"/>
      <dgm:spPr>
        <a:solidFill>
          <a:srgbClr val="FFBA00"/>
        </a:solidFill>
      </dgm:spPr>
      <dgm:t>
        <a:bodyPr/>
        <a:lstStyle/>
        <a:p>
          <a:r>
            <a:rPr lang="en-US" dirty="0"/>
            <a:t>Childcare</a:t>
          </a:r>
        </a:p>
      </dgm:t>
    </dgm:pt>
    <dgm:pt modelId="{0FF55807-1AC5-483A-90A2-B8068E7F0B8C}" type="parTrans" cxnId="{BC787941-3700-4E74-80AB-300E300EC639}">
      <dgm:prSet/>
      <dgm:spPr/>
      <dgm:t>
        <a:bodyPr/>
        <a:lstStyle/>
        <a:p>
          <a:endParaRPr lang="en-US"/>
        </a:p>
      </dgm:t>
    </dgm:pt>
    <dgm:pt modelId="{C7A1B694-85B2-43B0-9F79-5124A04275BF}" type="sibTrans" cxnId="{BC787941-3700-4E74-80AB-300E300EC639}">
      <dgm:prSet/>
      <dgm:spPr/>
      <dgm:t>
        <a:bodyPr/>
        <a:lstStyle/>
        <a:p>
          <a:endParaRPr lang="en-US"/>
        </a:p>
      </dgm:t>
    </dgm:pt>
    <dgm:pt modelId="{2BDFB510-0BFD-4EE6-A7B7-ACFEC8BCA51F}">
      <dgm:prSet phldrT="[Text]" phldr="0"/>
      <dgm:spPr>
        <a:solidFill>
          <a:srgbClr val="FD372C"/>
        </a:solidFill>
      </dgm:spPr>
      <dgm:t>
        <a:bodyPr/>
        <a:lstStyle/>
        <a:p>
          <a:r>
            <a:rPr lang="en-US" dirty="0"/>
            <a:t>Housing</a:t>
          </a:r>
        </a:p>
      </dgm:t>
    </dgm:pt>
    <dgm:pt modelId="{E63F254A-FBF1-483C-994E-C8244BFF85E0}" type="parTrans" cxnId="{567B64CA-DA6E-4024-9C5E-23E4F33009C7}">
      <dgm:prSet/>
      <dgm:spPr/>
      <dgm:t>
        <a:bodyPr/>
        <a:lstStyle/>
        <a:p>
          <a:endParaRPr lang="en-US"/>
        </a:p>
      </dgm:t>
    </dgm:pt>
    <dgm:pt modelId="{D47F11B1-FE9D-4881-B433-79C3882FC5C3}" type="sibTrans" cxnId="{567B64CA-DA6E-4024-9C5E-23E4F33009C7}">
      <dgm:prSet/>
      <dgm:spPr/>
      <dgm:t>
        <a:bodyPr/>
        <a:lstStyle/>
        <a:p>
          <a:endParaRPr lang="en-US"/>
        </a:p>
      </dgm:t>
    </dgm:pt>
    <dgm:pt modelId="{C8E68A20-4F77-4993-A429-B70993CB1FF1}" type="pres">
      <dgm:prSet presAssocID="{9B5616AA-E4BB-4316-93C3-4225F566B4C8}" presName="Name0" presStyleCnt="0">
        <dgm:presLayoutVars>
          <dgm:dir/>
          <dgm:resizeHandles val="exact"/>
        </dgm:presLayoutVars>
      </dgm:prSet>
      <dgm:spPr/>
    </dgm:pt>
    <dgm:pt modelId="{A21B9894-C6E4-4179-B33C-5BC75CDED309}" type="pres">
      <dgm:prSet presAssocID="{5A283BCC-3092-4AC0-B152-273AF4789F8D}" presName="node" presStyleLbl="node1" presStyleIdx="0" presStyleCnt="3">
        <dgm:presLayoutVars>
          <dgm:bulletEnabled val="1"/>
        </dgm:presLayoutVars>
      </dgm:prSet>
      <dgm:spPr/>
    </dgm:pt>
    <dgm:pt modelId="{A245CC3D-E30E-4DC2-8036-464CD1994A7D}" type="pres">
      <dgm:prSet presAssocID="{6B3D4447-D570-4451-834F-404EBF595F1A}" presName="sibTrans" presStyleLbl="sibTrans2D1" presStyleIdx="0" presStyleCnt="3"/>
      <dgm:spPr/>
    </dgm:pt>
    <dgm:pt modelId="{82895A43-2E5A-418F-91FB-ABD3B1243AF5}" type="pres">
      <dgm:prSet presAssocID="{6B3D4447-D570-4451-834F-404EBF595F1A}" presName="connectorText" presStyleLbl="sibTrans2D1" presStyleIdx="0" presStyleCnt="3"/>
      <dgm:spPr/>
    </dgm:pt>
    <dgm:pt modelId="{D44024F5-F257-4E5B-87AE-F6379B3AC841}" type="pres">
      <dgm:prSet presAssocID="{2D81ECB3-984D-456E-8D08-DADCD481A951}" presName="node" presStyleLbl="node1" presStyleIdx="1" presStyleCnt="3">
        <dgm:presLayoutVars>
          <dgm:bulletEnabled val="1"/>
        </dgm:presLayoutVars>
      </dgm:prSet>
      <dgm:spPr/>
    </dgm:pt>
    <dgm:pt modelId="{216EA950-61B8-443F-B849-D5A1F7454524}" type="pres">
      <dgm:prSet presAssocID="{C7A1B694-85B2-43B0-9F79-5124A04275BF}" presName="sibTrans" presStyleLbl="sibTrans2D1" presStyleIdx="1" presStyleCnt="3"/>
      <dgm:spPr/>
    </dgm:pt>
    <dgm:pt modelId="{8F215FD9-1802-4CCF-BE8F-CF82BDA2C130}" type="pres">
      <dgm:prSet presAssocID="{C7A1B694-85B2-43B0-9F79-5124A04275BF}" presName="connectorText" presStyleLbl="sibTrans2D1" presStyleIdx="1" presStyleCnt="3"/>
      <dgm:spPr/>
    </dgm:pt>
    <dgm:pt modelId="{E98F5D17-0564-46B6-88F7-63FFECED9C67}" type="pres">
      <dgm:prSet presAssocID="{2BDFB510-0BFD-4EE6-A7B7-ACFEC8BCA51F}" presName="node" presStyleLbl="node1" presStyleIdx="2" presStyleCnt="3">
        <dgm:presLayoutVars>
          <dgm:bulletEnabled val="1"/>
        </dgm:presLayoutVars>
      </dgm:prSet>
      <dgm:spPr/>
    </dgm:pt>
    <dgm:pt modelId="{1C73964A-51B8-4D3D-B868-525658EB5536}" type="pres">
      <dgm:prSet presAssocID="{D47F11B1-FE9D-4881-B433-79C3882FC5C3}" presName="sibTrans" presStyleLbl="sibTrans2D1" presStyleIdx="2" presStyleCnt="3"/>
      <dgm:spPr/>
    </dgm:pt>
    <dgm:pt modelId="{D34D6174-7F86-403F-A8C2-9130C46A1105}" type="pres">
      <dgm:prSet presAssocID="{D47F11B1-FE9D-4881-B433-79C3882FC5C3}" presName="connectorText" presStyleLbl="sibTrans2D1" presStyleIdx="2" presStyleCnt="3"/>
      <dgm:spPr/>
    </dgm:pt>
  </dgm:ptLst>
  <dgm:cxnLst>
    <dgm:cxn modelId="{3A68B110-23FA-4E89-A328-52A9DE5222DE}" type="presOf" srcId="{2D81ECB3-984D-456E-8D08-DADCD481A951}" destId="{D44024F5-F257-4E5B-87AE-F6379B3AC841}" srcOrd="0" destOrd="0" presId="urn:microsoft.com/office/officeart/2005/8/layout/cycle7"/>
    <dgm:cxn modelId="{3F090815-7405-40B7-BB72-B406D04638BD}" type="presOf" srcId="{D47F11B1-FE9D-4881-B433-79C3882FC5C3}" destId="{1C73964A-51B8-4D3D-B868-525658EB5536}" srcOrd="0" destOrd="0" presId="urn:microsoft.com/office/officeart/2005/8/layout/cycle7"/>
    <dgm:cxn modelId="{243C752E-F6D8-4E29-8129-C2FAE1C24098}" type="presOf" srcId="{5A283BCC-3092-4AC0-B152-273AF4789F8D}" destId="{A21B9894-C6E4-4179-B33C-5BC75CDED309}" srcOrd="0" destOrd="0" presId="urn:microsoft.com/office/officeart/2005/8/layout/cycle7"/>
    <dgm:cxn modelId="{D8BB4537-8D6B-43A0-911E-84C71D0AA080}" srcId="{9B5616AA-E4BB-4316-93C3-4225F566B4C8}" destId="{5A283BCC-3092-4AC0-B152-273AF4789F8D}" srcOrd="0" destOrd="0" parTransId="{5EEE8DEC-1A81-4302-82C3-E870CAF4F76C}" sibTransId="{6B3D4447-D570-4451-834F-404EBF595F1A}"/>
    <dgm:cxn modelId="{C1D7E63C-6AB9-4096-8037-08C2D4EA6355}" type="presOf" srcId="{6B3D4447-D570-4451-834F-404EBF595F1A}" destId="{A245CC3D-E30E-4DC2-8036-464CD1994A7D}" srcOrd="0" destOrd="0" presId="urn:microsoft.com/office/officeart/2005/8/layout/cycle7"/>
    <dgm:cxn modelId="{1C081E3E-3830-4A10-9172-01CBD6A1A9BA}" type="presOf" srcId="{9B5616AA-E4BB-4316-93C3-4225F566B4C8}" destId="{C8E68A20-4F77-4993-A429-B70993CB1FF1}" srcOrd="0" destOrd="0" presId="urn:microsoft.com/office/officeart/2005/8/layout/cycle7"/>
    <dgm:cxn modelId="{BC787941-3700-4E74-80AB-300E300EC639}" srcId="{9B5616AA-E4BB-4316-93C3-4225F566B4C8}" destId="{2D81ECB3-984D-456E-8D08-DADCD481A951}" srcOrd="1" destOrd="0" parTransId="{0FF55807-1AC5-483A-90A2-B8068E7F0B8C}" sibTransId="{C7A1B694-85B2-43B0-9F79-5124A04275BF}"/>
    <dgm:cxn modelId="{EC34C844-B27E-426F-9DB8-BFB77A8F84E4}" type="presOf" srcId="{2BDFB510-0BFD-4EE6-A7B7-ACFEC8BCA51F}" destId="{E98F5D17-0564-46B6-88F7-63FFECED9C67}" srcOrd="0" destOrd="0" presId="urn:microsoft.com/office/officeart/2005/8/layout/cycle7"/>
    <dgm:cxn modelId="{E1B46047-A2CB-421C-854E-B23644E013BA}" type="presOf" srcId="{6B3D4447-D570-4451-834F-404EBF595F1A}" destId="{82895A43-2E5A-418F-91FB-ABD3B1243AF5}" srcOrd="1" destOrd="0" presId="urn:microsoft.com/office/officeart/2005/8/layout/cycle7"/>
    <dgm:cxn modelId="{95645049-ED9F-405B-BC6B-44D17D5D69F4}" type="presOf" srcId="{C7A1B694-85B2-43B0-9F79-5124A04275BF}" destId="{8F215FD9-1802-4CCF-BE8F-CF82BDA2C130}" srcOrd="1" destOrd="0" presId="urn:microsoft.com/office/officeart/2005/8/layout/cycle7"/>
    <dgm:cxn modelId="{3EA41785-C876-4D08-AFA6-650DD5E49F87}" type="presOf" srcId="{C7A1B694-85B2-43B0-9F79-5124A04275BF}" destId="{216EA950-61B8-443F-B849-D5A1F7454524}" srcOrd="0" destOrd="0" presId="urn:microsoft.com/office/officeart/2005/8/layout/cycle7"/>
    <dgm:cxn modelId="{B08FB7C2-DE75-4989-9A20-CEBF991EDBCC}" type="presOf" srcId="{D47F11B1-FE9D-4881-B433-79C3882FC5C3}" destId="{D34D6174-7F86-403F-A8C2-9130C46A1105}" srcOrd="1" destOrd="0" presId="urn:microsoft.com/office/officeart/2005/8/layout/cycle7"/>
    <dgm:cxn modelId="{567B64CA-DA6E-4024-9C5E-23E4F33009C7}" srcId="{9B5616AA-E4BB-4316-93C3-4225F566B4C8}" destId="{2BDFB510-0BFD-4EE6-A7B7-ACFEC8BCA51F}" srcOrd="2" destOrd="0" parTransId="{E63F254A-FBF1-483C-994E-C8244BFF85E0}" sibTransId="{D47F11B1-FE9D-4881-B433-79C3882FC5C3}"/>
    <dgm:cxn modelId="{E55271CF-9FB5-4B59-A6F5-3DBFC7388462}" type="presParOf" srcId="{C8E68A20-4F77-4993-A429-B70993CB1FF1}" destId="{A21B9894-C6E4-4179-B33C-5BC75CDED309}" srcOrd="0" destOrd="0" presId="urn:microsoft.com/office/officeart/2005/8/layout/cycle7"/>
    <dgm:cxn modelId="{F53ABE3A-6D40-4087-90A1-C4DF27C3B005}" type="presParOf" srcId="{C8E68A20-4F77-4993-A429-B70993CB1FF1}" destId="{A245CC3D-E30E-4DC2-8036-464CD1994A7D}" srcOrd="1" destOrd="0" presId="urn:microsoft.com/office/officeart/2005/8/layout/cycle7"/>
    <dgm:cxn modelId="{924FCD8B-95E1-4A4F-A018-C6E62162D4EA}" type="presParOf" srcId="{A245CC3D-E30E-4DC2-8036-464CD1994A7D}" destId="{82895A43-2E5A-418F-91FB-ABD3B1243AF5}" srcOrd="0" destOrd="0" presId="urn:microsoft.com/office/officeart/2005/8/layout/cycle7"/>
    <dgm:cxn modelId="{8FC264B5-2A81-4EC3-88E7-5162E35D5E08}" type="presParOf" srcId="{C8E68A20-4F77-4993-A429-B70993CB1FF1}" destId="{D44024F5-F257-4E5B-87AE-F6379B3AC841}" srcOrd="2" destOrd="0" presId="urn:microsoft.com/office/officeart/2005/8/layout/cycle7"/>
    <dgm:cxn modelId="{13228E09-15FE-47DC-A7FF-389BF0E00A14}" type="presParOf" srcId="{C8E68A20-4F77-4993-A429-B70993CB1FF1}" destId="{216EA950-61B8-443F-B849-D5A1F7454524}" srcOrd="3" destOrd="0" presId="urn:microsoft.com/office/officeart/2005/8/layout/cycle7"/>
    <dgm:cxn modelId="{0476F24E-4C54-4224-BB18-874FFD6CDD95}" type="presParOf" srcId="{216EA950-61B8-443F-B849-D5A1F7454524}" destId="{8F215FD9-1802-4CCF-BE8F-CF82BDA2C130}" srcOrd="0" destOrd="0" presId="urn:microsoft.com/office/officeart/2005/8/layout/cycle7"/>
    <dgm:cxn modelId="{D9BC0E8B-11D2-4CC1-87DF-433E40DBC6A8}" type="presParOf" srcId="{C8E68A20-4F77-4993-A429-B70993CB1FF1}" destId="{E98F5D17-0564-46B6-88F7-63FFECED9C67}" srcOrd="4" destOrd="0" presId="urn:microsoft.com/office/officeart/2005/8/layout/cycle7"/>
    <dgm:cxn modelId="{28D0C240-FD15-4C5D-A387-6E3649AA005C}" type="presParOf" srcId="{C8E68A20-4F77-4993-A429-B70993CB1FF1}" destId="{1C73964A-51B8-4D3D-B868-525658EB5536}" srcOrd="5" destOrd="0" presId="urn:microsoft.com/office/officeart/2005/8/layout/cycle7"/>
    <dgm:cxn modelId="{8B205B8A-0EBC-4591-9B72-A384DE56C986}" type="presParOf" srcId="{1C73964A-51B8-4D3D-B868-525658EB5536}" destId="{D34D6174-7F86-403F-A8C2-9130C46A1105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6FD2E9-D170-425A-BF08-05C27262DFB9}">
      <dsp:nvSpPr>
        <dsp:cNvPr id="0" name=""/>
        <dsp:cNvSpPr/>
      </dsp:nvSpPr>
      <dsp:spPr>
        <a:xfrm>
          <a:off x="7115659" y="1096926"/>
          <a:ext cx="2905732" cy="2906270"/>
        </a:xfrm>
        <a:prstGeom prst="ellipse">
          <a:avLst/>
        </a:prstGeom>
        <a:solidFill>
          <a:schemeClr val="accent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27A9B0-6C42-4E88-9799-97BBEADB3C2D}">
      <dsp:nvSpPr>
        <dsp:cNvPr id="0" name=""/>
        <dsp:cNvSpPr/>
      </dsp:nvSpPr>
      <dsp:spPr>
        <a:xfrm>
          <a:off x="7212138" y="1193819"/>
          <a:ext cx="2712773" cy="271248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Opening doors to possibility</a:t>
          </a:r>
        </a:p>
      </dsp:txBody>
      <dsp:txXfrm>
        <a:off x="7599948" y="1581390"/>
        <a:ext cx="1937154" cy="1937343"/>
      </dsp:txXfrm>
    </dsp:sp>
    <dsp:sp modelId="{C0431656-99B7-498F-9C72-DEDE88F73EC9}">
      <dsp:nvSpPr>
        <dsp:cNvPr id="0" name=""/>
        <dsp:cNvSpPr/>
      </dsp:nvSpPr>
      <dsp:spPr>
        <a:xfrm rot="2700000">
          <a:off x="4116001" y="1100440"/>
          <a:ext cx="2898733" cy="2898733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3D183E-95D4-4DB6-9622-45836C417DE6}">
      <dsp:nvSpPr>
        <dsp:cNvPr id="0" name=""/>
        <dsp:cNvSpPr/>
      </dsp:nvSpPr>
      <dsp:spPr>
        <a:xfrm>
          <a:off x="4208981" y="1193819"/>
          <a:ext cx="2712773" cy="271248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Building stability</a:t>
          </a:r>
        </a:p>
      </dsp:txBody>
      <dsp:txXfrm>
        <a:off x="4596790" y="1581390"/>
        <a:ext cx="1937154" cy="1937343"/>
      </dsp:txXfrm>
    </dsp:sp>
    <dsp:sp modelId="{8569E36E-07DA-44DB-8972-5DDC6D745A2E}">
      <dsp:nvSpPr>
        <dsp:cNvPr id="0" name=""/>
        <dsp:cNvSpPr/>
      </dsp:nvSpPr>
      <dsp:spPr>
        <a:xfrm rot="2700000">
          <a:off x="1112843" y="1100440"/>
          <a:ext cx="2898733" cy="2898733"/>
        </a:xfrm>
        <a:prstGeom prst="teardrop">
          <a:avLst>
            <a:gd name="adj" fmla="val 100000"/>
          </a:avLst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01AEBB-763E-4CBD-8DA4-58D3676333F5}">
      <dsp:nvSpPr>
        <dsp:cNvPr id="0" name=""/>
        <dsp:cNvSpPr/>
      </dsp:nvSpPr>
      <dsp:spPr>
        <a:xfrm>
          <a:off x="1205823" y="1193819"/>
          <a:ext cx="2712773" cy="271248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Helping through crisis</a:t>
          </a:r>
        </a:p>
      </dsp:txBody>
      <dsp:txXfrm>
        <a:off x="1593632" y="1581390"/>
        <a:ext cx="1937154" cy="19373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1B9894-C6E4-4179-B33C-5BC75CDED309}">
      <dsp:nvSpPr>
        <dsp:cNvPr id="0" name=""/>
        <dsp:cNvSpPr/>
      </dsp:nvSpPr>
      <dsp:spPr>
        <a:xfrm>
          <a:off x="1986408" y="1299"/>
          <a:ext cx="2054094" cy="1027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Workforce</a:t>
          </a:r>
        </a:p>
      </dsp:txBody>
      <dsp:txXfrm>
        <a:off x="2016489" y="31380"/>
        <a:ext cx="1993932" cy="966885"/>
      </dsp:txXfrm>
    </dsp:sp>
    <dsp:sp modelId="{A245CC3D-E30E-4DC2-8036-464CD1994A7D}">
      <dsp:nvSpPr>
        <dsp:cNvPr id="0" name=""/>
        <dsp:cNvSpPr/>
      </dsp:nvSpPr>
      <dsp:spPr>
        <a:xfrm rot="3600000">
          <a:off x="3326128" y="1804345"/>
          <a:ext cx="1071204" cy="35946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3433968" y="1876238"/>
        <a:ext cx="855524" cy="215680"/>
      </dsp:txXfrm>
    </dsp:sp>
    <dsp:sp modelId="{D44024F5-F257-4E5B-87AE-F6379B3AC841}">
      <dsp:nvSpPr>
        <dsp:cNvPr id="0" name=""/>
        <dsp:cNvSpPr/>
      </dsp:nvSpPr>
      <dsp:spPr>
        <a:xfrm>
          <a:off x="3682958" y="2939810"/>
          <a:ext cx="2054094" cy="1027047"/>
        </a:xfrm>
        <a:prstGeom prst="roundRect">
          <a:avLst>
            <a:gd name="adj" fmla="val 10000"/>
          </a:avLst>
        </a:prstGeom>
        <a:solidFill>
          <a:srgbClr val="FFBA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Childcare</a:t>
          </a:r>
        </a:p>
      </dsp:txBody>
      <dsp:txXfrm>
        <a:off x="3713039" y="2969891"/>
        <a:ext cx="1993932" cy="966885"/>
      </dsp:txXfrm>
    </dsp:sp>
    <dsp:sp modelId="{216EA950-61B8-443F-B849-D5A1F7454524}">
      <dsp:nvSpPr>
        <dsp:cNvPr id="0" name=""/>
        <dsp:cNvSpPr/>
      </dsp:nvSpPr>
      <dsp:spPr>
        <a:xfrm rot="10800000">
          <a:off x="2477853" y="3273600"/>
          <a:ext cx="1071204" cy="35946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 rot="10800000">
        <a:off x="2585693" y="3345493"/>
        <a:ext cx="855524" cy="215680"/>
      </dsp:txXfrm>
    </dsp:sp>
    <dsp:sp modelId="{E98F5D17-0564-46B6-88F7-63FFECED9C67}">
      <dsp:nvSpPr>
        <dsp:cNvPr id="0" name=""/>
        <dsp:cNvSpPr/>
      </dsp:nvSpPr>
      <dsp:spPr>
        <a:xfrm>
          <a:off x="289859" y="2939810"/>
          <a:ext cx="2054094" cy="1027047"/>
        </a:xfrm>
        <a:prstGeom prst="roundRect">
          <a:avLst>
            <a:gd name="adj" fmla="val 10000"/>
          </a:avLst>
        </a:prstGeom>
        <a:solidFill>
          <a:srgbClr val="FD372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Housing</a:t>
          </a:r>
        </a:p>
      </dsp:txBody>
      <dsp:txXfrm>
        <a:off x="319940" y="2969891"/>
        <a:ext cx="1993932" cy="966885"/>
      </dsp:txXfrm>
    </dsp:sp>
    <dsp:sp modelId="{1C73964A-51B8-4D3D-B868-525658EB5536}">
      <dsp:nvSpPr>
        <dsp:cNvPr id="0" name=""/>
        <dsp:cNvSpPr/>
      </dsp:nvSpPr>
      <dsp:spPr>
        <a:xfrm rot="18000000">
          <a:off x="1629578" y="1804345"/>
          <a:ext cx="1071204" cy="35946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1737418" y="1876238"/>
        <a:ext cx="855524" cy="215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F3351A-E19E-4A8F-9A44-F9E8BAF4F5F0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96EEA-6B73-49A0-8777-4D28F6E61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173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52C3AF-6435-DB4B-A591-247076A39B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360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96EEA-6B73-49A0-8777-4D28F6E61E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211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52C3AF-6435-DB4B-A591-247076A39B2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820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01ECA-3FE1-2E39-F67F-8E791E33D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DF39AE-F906-8DBE-43BA-632CB516B7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BFAB39-74C6-15DD-6AFE-DD654BD0CD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82" indent="-174982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E7ABE-3E12-B772-9B0F-31899E155D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52C3AF-6435-DB4B-A591-247076A39B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20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8B619-8CBA-5BD7-8B91-290DEAD55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1725BF-2C24-6ADF-2E79-B85291F89F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21A1A5-972E-4BCC-F510-55C1E97E75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81A81-FC9D-E944-1812-3D5EFA3874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52C3AF-6435-DB4B-A591-247076A39B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40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1ABDF-243A-8FFC-59D8-4E5D8C28B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23D693-7D72-852C-F81C-7591C6200C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A35AB8-B471-0C52-0553-63BF207069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4AE59B-53E6-B237-2C5C-3585F80875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52C3AF-6435-DB4B-A591-247076A39B2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246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79529-2DA6-EA60-0AF5-C72A076A8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FCBC2A-3179-AC15-5C8F-7B1C9E71E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DA3CE4-7571-8CCE-F98D-6B28F2F958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68F71E-DBCC-C408-8172-FC62CD4E48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52C3AF-6435-DB4B-A591-247076A39B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449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G">
    <p:bg>
      <p:bgPr>
        <a:solidFill>
          <a:srgbClr val="0044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2288D-354F-D329-DE79-92C44291F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000" y="360000"/>
            <a:ext cx="540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38CCEF-5C07-93C5-25AC-FEEDAB7A9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0000" y="6012000"/>
            <a:ext cx="396000" cy="36000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73F72B-6D57-7943-9AB2-0B64FAA5A8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22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ue BG">
    <p:bg>
      <p:bgPr>
        <a:solidFill>
          <a:srgbClr val="0044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38CCEF-5C07-93C5-25AC-FEEDAB7A9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0000" y="6012000"/>
            <a:ext cx="396000" cy="36000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73F72B-6D57-7943-9AB2-0B64FAA5A8E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C87DD4D-D5AE-039A-6446-4BF578EAC5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9622" y="885580"/>
            <a:ext cx="2418218" cy="77201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2693973-023E-8065-9201-6CAC8CBD77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83596" y="0"/>
            <a:ext cx="6308404" cy="6858000"/>
          </a:xfrm>
          <a:prstGeom prst="rect">
            <a:avLst/>
          </a:prstGeom>
        </p:spPr>
      </p:pic>
      <p:pic>
        <p:nvPicPr>
          <p:cNvPr id="8" name="Picture Placeholder 5">
            <a:extLst>
              <a:ext uri="{FF2B5EF4-FFF2-40B4-BE49-F238E27FC236}">
                <a16:creationId xmlns:a16="http://schemas.microsoft.com/office/drawing/2014/main" id="{769081A8-72F2-2B6E-5F9B-1AB4844A0F8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48752" y="348212"/>
            <a:ext cx="5243247" cy="6508799"/>
          </a:xfrm>
          <a:custGeom>
            <a:avLst/>
            <a:gdLst>
              <a:gd name="connsiteX0" fmla="*/ 5243247 w 5243247"/>
              <a:gd name="connsiteY0" fmla="*/ 0 h 6510141"/>
              <a:gd name="connsiteX1" fmla="*/ 5243247 w 5243247"/>
              <a:gd name="connsiteY1" fmla="*/ 4251824 h 6510141"/>
              <a:gd name="connsiteX2" fmla="*/ 5114692 w 5243247"/>
              <a:gd name="connsiteY2" fmla="*/ 4340833 h 6510141"/>
              <a:gd name="connsiteX3" fmla="*/ 4306299 w 5243247"/>
              <a:gd name="connsiteY3" fmla="*/ 5186660 h 6510141"/>
              <a:gd name="connsiteX4" fmla="*/ 3987323 w 5243247"/>
              <a:gd name="connsiteY4" fmla="*/ 6361345 h 6510141"/>
              <a:gd name="connsiteX5" fmla="*/ 3982732 w 5243247"/>
              <a:gd name="connsiteY5" fmla="*/ 6510141 h 6510141"/>
              <a:gd name="connsiteX6" fmla="*/ 0 w 5243247"/>
              <a:gd name="connsiteY6" fmla="*/ 6510141 h 6510141"/>
              <a:gd name="connsiteX7" fmla="*/ 8184 w 5243247"/>
              <a:gd name="connsiteY7" fmla="*/ 6178387 h 6510141"/>
              <a:gd name="connsiteX8" fmla="*/ 526275 w 5243247"/>
              <a:gd name="connsiteY8" fmla="*/ 3917392 h 6510141"/>
              <a:gd name="connsiteX9" fmla="*/ 1958954 w 5243247"/>
              <a:gd name="connsiteY9" fmla="*/ 1797784 h 6510141"/>
              <a:gd name="connsiteX10" fmla="*/ 4084260 w 5243247"/>
              <a:gd name="connsiteY10" fmla="*/ 369121 h 6510141"/>
              <a:gd name="connsiteX11" fmla="*/ 5208424 w 5243247"/>
              <a:gd name="connsiteY11" fmla="*/ 7854 h 6510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43247" h="6510141">
                <a:moveTo>
                  <a:pt x="5243247" y="0"/>
                </a:moveTo>
                <a:lnTo>
                  <a:pt x="5243247" y="4251824"/>
                </a:lnTo>
                <a:lnTo>
                  <a:pt x="5114692" y="4340833"/>
                </a:lnTo>
                <a:cubicBezTo>
                  <a:pt x="4811185" y="4559574"/>
                  <a:pt x="4490229" y="4853908"/>
                  <a:pt x="4306299" y="5186660"/>
                </a:cubicBezTo>
                <a:cubicBezTo>
                  <a:pt x="4122369" y="5519412"/>
                  <a:pt x="4012033" y="5954583"/>
                  <a:pt x="3987323" y="6361345"/>
                </a:cubicBezTo>
                <a:lnTo>
                  <a:pt x="3982732" y="6510141"/>
                </a:lnTo>
                <a:lnTo>
                  <a:pt x="0" y="6510141"/>
                </a:lnTo>
                <a:lnTo>
                  <a:pt x="8184" y="6178387"/>
                </a:lnTo>
                <a:cubicBezTo>
                  <a:pt x="46856" y="5397185"/>
                  <a:pt x="220647" y="4638180"/>
                  <a:pt x="526275" y="3917392"/>
                </a:cubicBezTo>
                <a:cubicBezTo>
                  <a:pt x="863489" y="3122778"/>
                  <a:pt x="1345423" y="2409494"/>
                  <a:pt x="1958954" y="1797784"/>
                </a:cubicBezTo>
                <a:cubicBezTo>
                  <a:pt x="2572659" y="1185724"/>
                  <a:pt x="3287686" y="705082"/>
                  <a:pt x="4084260" y="369121"/>
                </a:cubicBezTo>
                <a:cubicBezTo>
                  <a:pt x="4448423" y="215713"/>
                  <a:pt x="4826761" y="94069"/>
                  <a:pt x="5208424" y="7854"/>
                </a:cubicBezTo>
                <a:close/>
              </a:path>
            </a:pathLst>
          </a:custGeom>
        </p:spPr>
      </p:pic>
      <p:sp>
        <p:nvSpPr>
          <p:cNvPr id="10" name="Slide Number Placeholder 22">
            <a:extLst>
              <a:ext uri="{FF2B5EF4-FFF2-40B4-BE49-F238E27FC236}">
                <a16:creationId xmlns:a16="http://schemas.microsoft.com/office/drawing/2014/main" id="{BD31A356-6E61-4F59-4541-1744DC7BAD9F}"/>
              </a:ext>
            </a:extLst>
          </p:cNvPr>
          <p:cNvSpPr txBox="1">
            <a:spLocks/>
          </p:cNvSpPr>
          <p:nvPr userDrawn="1"/>
        </p:nvSpPr>
        <p:spPr>
          <a:xfrm>
            <a:off x="11340000" y="6012000"/>
            <a:ext cx="396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rgbClr val="0044B5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73F72B-6D57-7943-9AB2-0B64FAA5A8EB}" type="slidenum">
              <a:rPr lang="en-US" smtClean="0">
                <a:cs typeface="Arial" panose="020B0604020202020204" pitchFamily="34" charset="0"/>
              </a:rPr>
              <a:pPr/>
              <a:t>‹#›</a:t>
            </a:fld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210817-1BE1-349E-84F6-BD16B5E785A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57475" y="5842559"/>
            <a:ext cx="1227805" cy="5688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1D1A262-C519-3887-EF54-CF5500A862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394" y="2579257"/>
            <a:ext cx="5489406" cy="914400"/>
          </a:xfrm>
        </p:spPr>
        <p:txBody>
          <a:bodyPr/>
          <a:lstStyle>
            <a:lvl1pPr>
              <a:buFontTx/>
              <a:buNone/>
              <a:defRPr sz="5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b="1" dirty="0">
                <a:latin typeface="Antonio" pitchFamily="2" charset="77"/>
              </a:rPr>
              <a:t>TITLE SLIDE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1A0B0C49-650C-8699-27FE-B0BFF69CBA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08" y="3560181"/>
            <a:ext cx="5195492" cy="914400"/>
          </a:xfrm>
        </p:spPr>
        <p:txBody>
          <a:bodyPr/>
          <a:lstStyle>
            <a:lvl1pPr marL="0">
              <a:buFontTx/>
              <a:buNone/>
              <a:defRPr sz="2400" baseline="0">
                <a:solidFill>
                  <a:srgbClr val="FFC000"/>
                </a:solidFill>
                <a:latin typeface="Arial" panose="020B0604020202020204" pitchFamily="34" charset="0"/>
              </a:defRPr>
            </a:lvl1pPr>
          </a:lstStyle>
          <a:p>
            <a:r>
              <a:rPr lang="en-GB" b="0" dirty="0">
                <a:latin typeface="Arial" panose="020B0604020202020204" pitchFamily="34" charset="0"/>
                <a:cs typeface="Arial" panose="020B0604020202020204" pitchFamily="34" charset="0"/>
              </a:rPr>
              <a:t>Subtitle of a few words, maybe extending onto a third line of text</a:t>
            </a:r>
            <a:endParaRPr lang="en-US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027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ue BG">
    <p:bg>
      <p:bgPr>
        <a:solidFill>
          <a:srgbClr val="0044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circles on a black background&#10;&#10;Description automatically generated">
            <a:extLst>
              <a:ext uri="{FF2B5EF4-FFF2-40B4-BE49-F238E27FC236}">
                <a16:creationId xmlns:a16="http://schemas.microsoft.com/office/drawing/2014/main" id="{1B507166-0363-BD21-DB38-1562D1B4FA81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55" t="17355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FD3F08B6-55A0-A193-00B9-C596BAAB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0000" y="6012000"/>
            <a:ext cx="396000" cy="360000"/>
          </a:xfrm>
        </p:spPr>
        <p:txBody>
          <a:bodyPr/>
          <a:lstStyle/>
          <a:p>
            <a:fld id="{4A73F72B-6D57-7943-9AB2-0B64FAA5A8E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3A82B9-3F11-ABAB-A6CC-291C63B44B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9355" y="5839864"/>
            <a:ext cx="1789803" cy="571393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24E4AF06-7869-8656-BFE4-04573675C4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354" y="2737972"/>
            <a:ext cx="7312159" cy="691028"/>
          </a:xfrm>
        </p:spPr>
        <p:txBody>
          <a:bodyPr/>
          <a:lstStyle>
            <a:lvl1pPr marL="0" indent="0">
              <a:buFontTx/>
              <a:buNone/>
              <a:defRPr sz="4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b="1" dirty="0">
                <a:latin typeface="Antonio" pitchFamily="2" charset="77"/>
              </a:rPr>
              <a:t>SUBSECTION TITLE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390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2288D-354F-D329-DE79-92C44291F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000" y="360000"/>
            <a:ext cx="540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38CCEF-5C07-93C5-25AC-FEEDAB7A9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0000" y="6012000"/>
            <a:ext cx="396000" cy="360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73F72B-6D57-7943-9AB2-0B64FAA5A8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667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u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5390665B-7CBE-52F9-446B-2A32C81B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0000" y="6012000"/>
            <a:ext cx="396000" cy="360000"/>
          </a:xfrm>
        </p:spPr>
        <p:txBody>
          <a:bodyPr/>
          <a:lstStyle/>
          <a:p>
            <a:fld id="{4A73F72B-6D57-7943-9AB2-0B64FAA5A8E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D0F9073C-2441-A870-3837-5E8251D909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475" y="5842559"/>
            <a:ext cx="1781683" cy="568800"/>
          </a:xfrm>
          <a:prstGeom prst="rect">
            <a:avLst/>
          </a:prstGeom>
        </p:spPr>
      </p:pic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262A3B2C-0D75-C573-F7DD-B7E0E3CFC1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941" y="1015888"/>
            <a:ext cx="7316037" cy="682484"/>
          </a:xfrm>
        </p:spPr>
        <p:txBody>
          <a:bodyPr/>
          <a:lstStyle>
            <a:lvl1pPr marL="0" indent="0" algn="l" rtl="0">
              <a:buFontTx/>
              <a:buNone/>
              <a:defRPr sz="4400" baseline="0">
                <a:solidFill>
                  <a:schemeClr val="bg1"/>
                </a:solidFill>
              </a:defRPr>
            </a:lvl1pPr>
          </a:lstStyle>
          <a:p>
            <a:pPr algn="l" rtl="0"/>
            <a:r>
              <a:rPr lang="en-US" sz="4400" b="1" i="0" u="none" strike="noStrike" dirty="0">
                <a:solidFill>
                  <a:srgbClr val="0044B5"/>
                </a:solidFill>
                <a:effectLst/>
                <a:latin typeface="Antonio" pitchFamily="2" charset="77"/>
              </a:rPr>
              <a:t>SLIDE TITLE</a:t>
            </a:r>
            <a:endParaRPr lang="en-US" sz="440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0AC075-B86E-1516-DF2D-C745FDD076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3270" y="1771776"/>
            <a:ext cx="7141708" cy="3091998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aseline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400" baseline="0"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 sz="2400" baseline="0"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 sz="2400" baseline="0"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 sz="2400" baseline="0"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Bullet point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Bullet point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Bullet point</a:t>
            </a:r>
          </a:p>
          <a:p>
            <a:pPr lvl="0"/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C4EB1EF-D124-4E92-EB54-16FBB0380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000" y="360000"/>
            <a:ext cx="540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716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u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5CDFFE8E-B5F0-2874-2124-DD05259C9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0000" y="6012000"/>
            <a:ext cx="396000" cy="360000"/>
          </a:xfrm>
        </p:spPr>
        <p:txBody>
          <a:bodyPr/>
          <a:lstStyle/>
          <a:p>
            <a:fld id="{4A73F72B-6D57-7943-9AB2-0B64FAA5A8E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756616C-9BA6-4B8C-EA60-F1F94ED6957E}"/>
              </a:ext>
            </a:extLst>
          </p:cNvPr>
          <p:cNvGrpSpPr/>
          <p:nvPr userDrawn="1"/>
        </p:nvGrpSpPr>
        <p:grpSpPr>
          <a:xfrm>
            <a:off x="6389127" y="0"/>
            <a:ext cx="5802873" cy="6858001"/>
            <a:chOff x="6389127" y="0"/>
            <a:chExt cx="5802873" cy="6858001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9DD2894B-07C8-0558-AC0A-0232C1BD6751}"/>
                </a:ext>
              </a:extLst>
            </p:cNvPr>
            <p:cNvPicPr/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389127" y="1"/>
              <a:ext cx="4587240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7AB7389-B86B-4C07-4334-5EC294D69E59}"/>
                </a:ext>
              </a:extLst>
            </p:cNvPr>
            <p:cNvSpPr/>
            <p:nvPr/>
          </p:nvSpPr>
          <p:spPr>
            <a:xfrm>
              <a:off x="10515600" y="0"/>
              <a:ext cx="16764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</p:grpSp>
      <p:pic>
        <p:nvPicPr>
          <p:cNvPr id="7" name="Picture 6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DA32366E-7707-F084-703F-96E1AAF2CF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475" y="5842559"/>
            <a:ext cx="1781683" cy="568800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116A09B-EF8F-5D13-29E7-47E24B70AA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9283" y="1022183"/>
            <a:ext cx="7316037" cy="682484"/>
          </a:xfrm>
        </p:spPr>
        <p:txBody>
          <a:bodyPr/>
          <a:lstStyle>
            <a:lvl1pPr marL="0" indent="0" algn="l" rtl="0">
              <a:buFontTx/>
              <a:buNone/>
              <a:defRPr sz="4400" baseline="0">
                <a:solidFill>
                  <a:schemeClr val="bg1"/>
                </a:solidFill>
              </a:defRPr>
            </a:lvl1pPr>
          </a:lstStyle>
          <a:p>
            <a:pPr algn="l" rtl="0"/>
            <a:r>
              <a:rPr lang="en-US" sz="4400" b="1" i="0" u="none" strike="noStrike" dirty="0">
                <a:solidFill>
                  <a:srgbClr val="0044B5"/>
                </a:solidFill>
                <a:effectLst/>
                <a:latin typeface="Antonio" pitchFamily="2" charset="77"/>
              </a:rPr>
              <a:t>SLIDE TITLE</a:t>
            </a:r>
            <a:endParaRPr lang="en-US" sz="440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2288213-710F-1A8F-CBD4-F50280197BA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3612" y="1778071"/>
            <a:ext cx="5725778" cy="3091998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aseline="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400" baseline="0"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 sz="2400" baseline="0"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 sz="2400" baseline="0"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 sz="2400" baseline="0"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Bullet point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Bullet point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Bullet point</a:t>
            </a:r>
          </a:p>
          <a:p>
            <a:pPr lvl="0"/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1B76A876-4952-D7CA-771F-1B21F553E61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81546" y="2111943"/>
            <a:ext cx="3060019" cy="2362086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FC69BA83-4D81-5BAA-20F0-189792823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000" y="360000"/>
            <a:ext cx="540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823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ru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40CF5C-E934-6A0B-A7B7-D4DD4F5B1035}"/>
              </a:ext>
            </a:extLst>
          </p:cNvPr>
          <p:cNvPicPr/>
          <p:nvPr userDrawn="1"/>
        </p:nvPicPr>
        <p:blipFill rotWithShape="1">
          <a:blip r:embed="rId2"/>
          <a:srcRect l="48219"/>
          <a:stretch/>
        </p:blipFill>
        <p:spPr>
          <a:xfrm>
            <a:off x="5878813" y="0"/>
            <a:ext cx="6313185" cy="6858000"/>
          </a:xfrm>
          <a:prstGeom prst="rect">
            <a:avLst/>
          </a:prstGeom>
        </p:spPr>
      </p:pic>
      <p:sp>
        <p:nvSpPr>
          <p:cNvPr id="3" name="Slide Number Placeholder 7">
            <a:extLst>
              <a:ext uri="{FF2B5EF4-FFF2-40B4-BE49-F238E27FC236}">
                <a16:creationId xmlns:a16="http://schemas.microsoft.com/office/drawing/2014/main" id="{92EDD7F6-B375-9B59-9F05-DFCDF5173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0000" y="6012000"/>
            <a:ext cx="396000" cy="360000"/>
          </a:xfrm>
        </p:spPr>
        <p:txBody>
          <a:bodyPr/>
          <a:lstStyle/>
          <a:p>
            <a:fld id="{4A73F72B-6D57-7943-9AB2-0B64FAA5A8E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7DCD71-7283-1123-38AD-6AC65BC59543}"/>
              </a:ext>
            </a:extLst>
          </p:cNvPr>
          <p:cNvSpPr txBox="1"/>
          <p:nvPr userDrawn="1"/>
        </p:nvSpPr>
        <p:spPr>
          <a:xfrm>
            <a:off x="7281219" y="1965404"/>
            <a:ext cx="3725559" cy="22159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3800" b="1" spc="-300" dirty="0">
                <a:solidFill>
                  <a:schemeClr val="accent1"/>
                </a:solidFill>
                <a:latin typeface="Antonio" pitchFamily="2" charset="77"/>
              </a:rPr>
              <a:t>34</a:t>
            </a:r>
            <a:r>
              <a:rPr lang="en-US" sz="13800" b="1" spc="-300" baseline="30000" dirty="0">
                <a:solidFill>
                  <a:schemeClr val="accent1"/>
                </a:solidFill>
                <a:latin typeface="Antonio" pitchFamily="2" charset="77"/>
              </a:rPr>
              <a:t>%</a:t>
            </a:r>
          </a:p>
        </p:txBody>
      </p:sp>
      <p:pic>
        <p:nvPicPr>
          <p:cNvPr id="7" name="Picture 6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BAE9F7A9-42BE-C5DE-8E07-7FF3DB6274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475" y="5842559"/>
            <a:ext cx="1781683" cy="568800"/>
          </a:xfrm>
          <a:prstGeom prst="rect">
            <a:avLst/>
          </a:prstGeom>
        </p:spPr>
      </p:pic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A8A0EA38-2E9C-6E8C-D6A5-CF8E35F1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7538" y="1980394"/>
            <a:ext cx="5144453" cy="366951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6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>
                <a:solidFill>
                  <a:schemeClr val="tx2"/>
                </a:solidFill>
              </a:defRPr>
            </a:lvl2pPr>
            <a:lvl3pPr>
              <a:defRPr sz="3600">
                <a:solidFill>
                  <a:schemeClr val="tx2"/>
                </a:solidFill>
              </a:defRPr>
            </a:lvl3pPr>
            <a:lvl4pPr>
              <a:defRPr sz="3600">
                <a:solidFill>
                  <a:schemeClr val="tx2"/>
                </a:solidFill>
              </a:defRPr>
            </a:lvl4pPr>
            <a:lvl5pPr>
              <a:defRPr sz="3600"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This is a slide for featuring a piece of content like a statistic, photo or quote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88494BA-7652-62FB-8594-3F688CA63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000" y="360000"/>
            <a:ext cx="540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CA51E92-2B33-3CE4-2F6C-05D32AA991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71771" y="2166141"/>
            <a:ext cx="5144453" cy="2015254"/>
          </a:xfrm>
        </p:spPr>
        <p:txBody>
          <a:bodyPr/>
          <a:lstStyle>
            <a:lvl1pPr>
              <a:buNone/>
              <a:defRPr sz="13800" b="1" i="0" baseline="0">
                <a:solidFill>
                  <a:srgbClr val="0044B5"/>
                </a:solidFill>
                <a:latin typeface="Antonio" pitchFamily="2" charset="77"/>
              </a:defRPr>
            </a:lvl1pPr>
          </a:lstStyle>
          <a:p>
            <a:pPr algn="ctr"/>
            <a:r>
              <a:rPr lang="en-US" sz="13800" b="1" spc="-300" dirty="0">
                <a:solidFill>
                  <a:schemeClr val="accent1"/>
                </a:solidFill>
                <a:latin typeface="Antonio" pitchFamily="2" charset="77"/>
              </a:rPr>
              <a:t>34</a:t>
            </a:r>
            <a:r>
              <a:rPr lang="en-US" sz="13800" b="1" spc="-300" baseline="30000" dirty="0">
                <a:solidFill>
                  <a:schemeClr val="accent1"/>
                </a:solidFill>
                <a:latin typeface="Antonio" pitchFamily="2" charset="77"/>
              </a:rPr>
              <a:t>%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8B93F532-F9A2-24D3-B459-625842A6C171}"/>
              </a:ext>
            </a:extLst>
          </p:cNvPr>
          <p:cNvSpPr txBox="1">
            <a:spLocks/>
          </p:cNvSpPr>
          <p:nvPr userDrawn="1"/>
        </p:nvSpPr>
        <p:spPr>
          <a:xfrm>
            <a:off x="6361981" y="4249273"/>
            <a:ext cx="540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i="0" baseline="0" dirty="0"/>
              <a:t>STATISTIC UNITS</a:t>
            </a:r>
          </a:p>
        </p:txBody>
      </p:sp>
    </p:spTree>
    <p:extLst>
      <p:ext uri="{BB962C8B-B14F-4D97-AF65-F5344CB8AC3E}">
        <p14:creationId xmlns:p14="http://schemas.microsoft.com/office/powerpoint/2010/main" val="350206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ru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7">
            <a:extLst>
              <a:ext uri="{FF2B5EF4-FFF2-40B4-BE49-F238E27FC236}">
                <a16:creationId xmlns:a16="http://schemas.microsoft.com/office/drawing/2014/main" id="{DD77AE3F-82CF-DEF7-FFD7-CE67D899E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0000" y="6012000"/>
            <a:ext cx="396000" cy="360000"/>
          </a:xfrm>
        </p:spPr>
        <p:txBody>
          <a:bodyPr/>
          <a:lstStyle/>
          <a:p>
            <a:fld id="{4A73F72B-6D57-7943-9AB2-0B64FAA5A8E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CB25A039-5AA2-E5E5-77F1-CFFEF0FEB2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475" y="5842559"/>
            <a:ext cx="1781683" cy="5688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E398A96-29B3-4B97-525C-299C308FD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000" y="360000"/>
            <a:ext cx="540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FE1E27AB-BBE6-A1A7-D555-2879D98F73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77469" y="1728306"/>
            <a:ext cx="6837061" cy="192611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6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>
                <a:solidFill>
                  <a:schemeClr val="tx2"/>
                </a:solidFill>
              </a:defRPr>
            </a:lvl2pPr>
            <a:lvl3pPr>
              <a:defRPr sz="3600">
                <a:solidFill>
                  <a:schemeClr val="tx2"/>
                </a:solidFill>
              </a:defRPr>
            </a:lvl3pPr>
            <a:lvl4pPr>
              <a:defRPr sz="3600">
                <a:solidFill>
                  <a:schemeClr val="tx2"/>
                </a:solidFill>
              </a:defRPr>
            </a:lvl4pPr>
            <a:lvl5pPr>
              <a:defRPr sz="3600">
                <a:solidFill>
                  <a:schemeClr val="tx2"/>
                </a:solidFill>
              </a:defRPr>
            </a:lvl5pPr>
          </a:lstStyle>
          <a:p>
            <a:pPr marL="0" indent="0">
              <a:buNone/>
            </a:pPr>
            <a:r>
              <a:rPr lang="en-GB" sz="3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basic slide for presenting text. It’s best to keep things as concise as possible.</a:t>
            </a:r>
            <a:endParaRPr lang="en-US" sz="3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C9B4013-5610-7EDB-DAA9-AE40EEDD70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78112" y="3702780"/>
            <a:ext cx="6836417" cy="163372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aseline="0">
                <a:solidFill>
                  <a:schemeClr val="tx2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Try not to fill up the slide with the full text of what you plan to say. Instead, stick to the main points and give any additional context verbally.</a:t>
            </a:r>
          </a:p>
        </p:txBody>
      </p:sp>
    </p:spTree>
    <p:extLst>
      <p:ext uri="{BB962C8B-B14F-4D97-AF65-F5344CB8AC3E}">
        <p14:creationId xmlns:p14="http://schemas.microsoft.com/office/powerpoint/2010/main" val="3748895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ru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3862FF20-5331-E94E-F2DF-DC29694A2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0000" y="6012000"/>
            <a:ext cx="396000" cy="360000"/>
          </a:xfrm>
        </p:spPr>
        <p:txBody>
          <a:bodyPr/>
          <a:lstStyle/>
          <a:p>
            <a:fld id="{4A73F72B-6D57-7943-9AB2-0B64FAA5A8E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2469E645-4293-BA5F-601B-E348B77808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475" y="5842559"/>
            <a:ext cx="1781683" cy="568800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8864914-E981-334A-DE65-79897630F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000" y="360000"/>
            <a:ext cx="540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36C045B7-3B6F-9E76-C148-AEE5AEBE0A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8929" y="3466684"/>
            <a:ext cx="4409131" cy="168993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tx2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Try not to fill up the slide with the full text of what you plan to say. Instead, stick to the main points and give any additional context verbally.</a:t>
            </a:r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211D0D30-DE86-E628-0CAB-515AC17E1C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20221" y="3466684"/>
            <a:ext cx="4402850" cy="168993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tx2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Try not to fill up the slide with the full text of what you plan to say. Instead, stick to the main points and give any additional context verbally.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BC48B670-4F3E-20A0-8319-C7170B60340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8929" y="1802279"/>
            <a:ext cx="4402850" cy="168993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200" baseline="0">
                <a:solidFill>
                  <a:srgbClr val="0044B5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Here’s a two-column slide for comparing two pieces of text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21E9C940-53AC-9808-EB51-DBC3A53461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13940" y="1776753"/>
            <a:ext cx="4402850" cy="168993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200" baseline="0">
                <a:solidFill>
                  <a:srgbClr val="0044B5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Again, for legibility, it’s best to keep things as concise as possible</a:t>
            </a:r>
          </a:p>
        </p:txBody>
      </p:sp>
    </p:spTree>
    <p:extLst>
      <p:ext uri="{BB962C8B-B14F-4D97-AF65-F5344CB8AC3E}">
        <p14:creationId xmlns:p14="http://schemas.microsoft.com/office/powerpoint/2010/main" val="512584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ru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DA7F46CB-C500-2F90-2A4C-85639DA54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0000" y="6012000"/>
            <a:ext cx="396000" cy="360000"/>
          </a:xfrm>
        </p:spPr>
        <p:txBody>
          <a:bodyPr/>
          <a:lstStyle/>
          <a:p>
            <a:fld id="{4A73F72B-6D57-7943-9AB2-0B64FAA5A8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DE767192-833E-F968-5AEA-6DA4807C4977}"/>
              </a:ext>
            </a:extLst>
          </p:cNvPr>
          <p:cNvSpPr txBox="1">
            <a:spLocks/>
          </p:cNvSpPr>
          <p:nvPr userDrawn="1"/>
        </p:nvSpPr>
        <p:spPr>
          <a:xfrm>
            <a:off x="1068929" y="3186114"/>
            <a:ext cx="3016183" cy="120032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chemeClr val="accent1"/>
                </a:solidFill>
                <a:latin typeface="Palanquin" panose="020B0004020203020204" pitchFamily="34" charset="77"/>
                <a:ea typeface="+mn-ea"/>
                <a:cs typeface="Palanquin" panose="020B0004020203020204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not to fill up the slide with the full text of what you plan to say. Instead, stick to the main points and give any additional context verbally.</a:t>
            </a:r>
            <a:endParaRPr lang="en-US" sz="16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4B5F8811-CBDC-C24D-348A-8D3942EC03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475" y="5842559"/>
            <a:ext cx="1781683" cy="568800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FDC816B-2E90-580E-2F7F-1C40AD71D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000" y="360000"/>
            <a:ext cx="540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DB9E5A9F-2ED6-8E59-B670-A206B26D69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3742" y="3186114"/>
            <a:ext cx="3016183" cy="204545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 baseline="0">
                <a:solidFill>
                  <a:schemeClr val="tx2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Try not to fill up the slide with the full text of what you plan to say. Instead, stick to the main points and give any additional context verbally.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43E3BAA6-EFF3-C45C-F298-F754C377348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3741" y="2221438"/>
            <a:ext cx="3016183" cy="89255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 baseline="0">
                <a:solidFill>
                  <a:srgbClr val="0044B5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Here’s a three-column slide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CEE38F93-1538-75BC-ADFC-4DE07D2D2D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01420" y="3186114"/>
            <a:ext cx="3016183" cy="204545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 baseline="0">
                <a:solidFill>
                  <a:schemeClr val="tx2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Try not to fill up the slide with the full text of what you plan to say. Instead, stick to the main points and give any additional context verbally.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D5DE589E-4885-E0B5-6974-BA3C674F6CB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01419" y="2221439"/>
            <a:ext cx="3016183" cy="89255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 baseline="0">
                <a:solidFill>
                  <a:srgbClr val="0044B5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Here’s a three-column slide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B76D290C-E398-D080-0183-98DCA0F77D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24109" y="3186114"/>
            <a:ext cx="3016183" cy="204545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 baseline="0">
                <a:solidFill>
                  <a:schemeClr val="tx2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Try not to fill up the slide with the full text of what you plan to say. Instead, stick to the main points and give any additional context verbally.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D5095064-41E6-9CD6-3ED1-7963DAF645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06889" y="2221438"/>
            <a:ext cx="3016183" cy="89255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 baseline="0">
                <a:solidFill>
                  <a:srgbClr val="0044B5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Here’s a three-column slide</a:t>
            </a:r>
          </a:p>
        </p:txBody>
      </p:sp>
    </p:spTree>
    <p:extLst>
      <p:ext uri="{BB962C8B-B14F-4D97-AF65-F5344CB8AC3E}">
        <p14:creationId xmlns:p14="http://schemas.microsoft.com/office/powerpoint/2010/main" val="2145720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ru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A78743E-5DD1-7102-F009-00B5F9B35FE9}"/>
              </a:ext>
            </a:extLst>
          </p:cNvPr>
          <p:cNvSpPr/>
          <p:nvPr userDrawn="1"/>
        </p:nvSpPr>
        <p:spPr>
          <a:xfrm>
            <a:off x="8823260" y="3547299"/>
            <a:ext cx="2879057" cy="28790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B948E5-241D-2A30-33D0-99695EF4FF33}"/>
              </a:ext>
            </a:extLst>
          </p:cNvPr>
          <p:cNvSpPr/>
          <p:nvPr userDrawn="1"/>
        </p:nvSpPr>
        <p:spPr>
          <a:xfrm>
            <a:off x="5891133" y="615173"/>
            <a:ext cx="2879057" cy="28790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D375C9-8728-8EB3-0F30-3C112ECB04CD}"/>
              </a:ext>
            </a:extLst>
          </p:cNvPr>
          <p:cNvSpPr/>
          <p:nvPr userDrawn="1"/>
        </p:nvSpPr>
        <p:spPr>
          <a:xfrm>
            <a:off x="5891133" y="3547299"/>
            <a:ext cx="2879057" cy="28790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5D3347-0672-CBDF-8D66-0EA6A94557A4}"/>
              </a:ext>
            </a:extLst>
          </p:cNvPr>
          <p:cNvSpPr txBox="1"/>
          <p:nvPr userDrawn="1"/>
        </p:nvSpPr>
        <p:spPr>
          <a:xfrm>
            <a:off x="9040599" y="872982"/>
            <a:ext cx="2661718" cy="178032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8800" b="1" spc="-300">
                <a:solidFill>
                  <a:srgbClr val="0044B5"/>
                </a:solidFill>
                <a:latin typeface="Antonio" pitchFamily="2" charset="77"/>
              </a:rPr>
              <a:t>700</a:t>
            </a:r>
            <a:endParaRPr lang="en-US" sz="8800" b="1" spc="-300" baseline="30000">
              <a:solidFill>
                <a:srgbClr val="0044B5"/>
              </a:solidFill>
              <a:latin typeface="Antonio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5FDB12-27F9-2777-0744-58D7CCBC51D7}"/>
              </a:ext>
            </a:extLst>
          </p:cNvPr>
          <p:cNvSpPr txBox="1"/>
          <p:nvPr userDrawn="1"/>
        </p:nvSpPr>
        <p:spPr>
          <a:xfrm>
            <a:off x="9040599" y="2468510"/>
            <a:ext cx="2585328" cy="8444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not to fill up the slide with the full text of what you plan to say. Instead stick to the main points and give an additional context verbally.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BB4A89-AD25-4D8B-E4C9-E2DAB0324EB0}"/>
              </a:ext>
            </a:extLst>
          </p:cNvPr>
          <p:cNvSpPr txBox="1"/>
          <p:nvPr userDrawn="1"/>
        </p:nvSpPr>
        <p:spPr>
          <a:xfrm>
            <a:off x="8929404" y="601417"/>
            <a:ext cx="258532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spc="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 something important here.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B603D5-78A5-5ECA-88FF-FDE5A911909D}"/>
              </a:ext>
            </a:extLst>
          </p:cNvPr>
          <p:cNvSpPr/>
          <p:nvPr userDrawn="1"/>
        </p:nvSpPr>
        <p:spPr>
          <a:xfrm>
            <a:off x="8814215" y="615173"/>
            <a:ext cx="2879057" cy="28790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8F2E60FD-33BC-5522-DAF4-394CE0E01CE7}"/>
              </a:ext>
            </a:extLst>
          </p:cNvPr>
          <p:cNvSpPr txBox="1">
            <a:spLocks/>
          </p:cNvSpPr>
          <p:nvPr userDrawn="1"/>
        </p:nvSpPr>
        <p:spPr>
          <a:xfrm>
            <a:off x="6066328" y="3726960"/>
            <a:ext cx="2519734" cy="2519734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108000" rIns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9600" b="1" kern="1200">
                <a:solidFill>
                  <a:schemeClr val="bg1"/>
                </a:solidFill>
                <a:latin typeface="Antonio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ntonio Ligh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ntonio Ligh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ntonio Ligh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ntonio Ligh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aseline="30000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5D5D9CEF-5884-8DF2-D24E-3A6F88384965}"/>
              </a:ext>
            </a:extLst>
          </p:cNvPr>
          <p:cNvSpPr txBox="1">
            <a:spLocks/>
          </p:cNvSpPr>
          <p:nvPr userDrawn="1"/>
        </p:nvSpPr>
        <p:spPr>
          <a:xfrm>
            <a:off x="6066328" y="3726960"/>
            <a:ext cx="2519734" cy="2519734"/>
          </a:xfrm>
          <a:prstGeom prst="ellipse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aseline="30000" dirty="0">
              <a:latin typeface="Arial" panose="020B0604020202020204" pitchFamily="34" charset="0"/>
            </a:endParaRPr>
          </a:p>
        </p:txBody>
      </p:sp>
      <p:sp>
        <p:nvSpPr>
          <p:cNvPr id="16" name="Up Arrow 15">
            <a:extLst>
              <a:ext uri="{FF2B5EF4-FFF2-40B4-BE49-F238E27FC236}">
                <a16:creationId xmlns:a16="http://schemas.microsoft.com/office/drawing/2014/main" id="{8C0C2A8F-9E85-6BEE-C82B-31F0FDD92EA2}"/>
              </a:ext>
            </a:extLst>
          </p:cNvPr>
          <p:cNvSpPr/>
          <p:nvPr userDrawn="1"/>
        </p:nvSpPr>
        <p:spPr>
          <a:xfrm>
            <a:off x="8387937" y="709293"/>
            <a:ext cx="254834" cy="396687"/>
          </a:xfrm>
          <a:prstGeom prst="upArrow">
            <a:avLst>
              <a:gd name="adj1" fmla="val 29695"/>
              <a:gd name="adj2" fmla="val 77072"/>
            </a:avLst>
          </a:prstGeom>
          <a:solidFill>
            <a:srgbClr val="0094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pic>
        <p:nvPicPr>
          <p:cNvPr id="21" name="Picture 20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3A60141D-1579-5312-3177-CAD04DA5EE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475" y="5842559"/>
            <a:ext cx="1781683" cy="568800"/>
          </a:xfrm>
          <a:prstGeom prst="rect">
            <a:avLst/>
          </a:prstGeom>
        </p:spPr>
      </p:pic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BDF46B64-CD13-D166-F30E-BF373411D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000" y="360000"/>
            <a:ext cx="540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41B96992-CF70-5E4E-7440-A618EB3804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245" y="3100819"/>
            <a:ext cx="4402850" cy="168993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 baseline="0">
                <a:solidFill>
                  <a:schemeClr val="tx2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Try not to fill up the slide with the full text of what you plan to say. Instead, stick to the main points and give any additional context verbally.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40A54EF9-AD25-F2B8-6493-3A5D7CD014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4245" y="1457948"/>
            <a:ext cx="4402850" cy="158291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200" baseline="0">
                <a:solidFill>
                  <a:srgbClr val="0044B5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Here is a complex data slide with various information modules.</a:t>
            </a:r>
          </a:p>
        </p:txBody>
      </p:sp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6A0CA604-FC37-0DC8-2D6B-72B88A03358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67161" y="2366990"/>
            <a:ext cx="2475609" cy="100064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aseline="0">
                <a:solidFill>
                  <a:schemeClr val="tx2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Try not to fill up the slide with the full text of what you plan to say. Instead, stick to the main points and give any additional context verbally.</a:t>
            </a:r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E1CCC7E6-E127-2B92-F88A-2EF5434741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41884" y="2366990"/>
            <a:ext cx="2475609" cy="100064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aseline="0">
                <a:solidFill>
                  <a:schemeClr val="tx2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Try not to fill up the slide with the full text of what you plan to say. Instead, stick to the main points and give any additional context verbally.</a:t>
            </a:r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596FB767-282F-E739-0275-D85A172A9DE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37568" y="839073"/>
            <a:ext cx="2183024" cy="162943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9600" b="1" i="0" baseline="0">
                <a:solidFill>
                  <a:srgbClr val="0044B5"/>
                </a:solidFill>
                <a:latin typeface="Antonio" pitchFamily="2" charset="77"/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XX</a:t>
            </a:r>
            <a:r>
              <a:rPr lang="en-US" sz="9600" baseline="30000" dirty="0">
                <a:latin typeface="Antonio Light" pitchFamily="2" charset="77"/>
              </a:rPr>
              <a:t>%</a:t>
            </a:r>
            <a:endParaRPr lang="en-US" dirty="0"/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56163790-3396-6ED6-DA9A-3BC56E9FAC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14332" y="839073"/>
            <a:ext cx="2183024" cy="162943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9600" b="1" i="0" baseline="0">
                <a:solidFill>
                  <a:srgbClr val="0044B5"/>
                </a:solidFill>
                <a:latin typeface="Antonio" pitchFamily="2" charset="77"/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XX</a:t>
            </a:r>
            <a:r>
              <a:rPr lang="en-US" sz="9600" baseline="30000" dirty="0">
                <a:latin typeface="Antonio Light" pitchFamily="2" charset="77"/>
              </a:rPr>
              <a:t>%</a:t>
            </a:r>
            <a:endParaRPr lang="en-US" dirty="0"/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9341FEE0-2846-B17F-8D77-3624AA87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0000" y="6012000"/>
            <a:ext cx="396000" cy="360000"/>
          </a:xfrm>
        </p:spPr>
        <p:txBody>
          <a:bodyPr/>
          <a:lstStyle/>
          <a:p>
            <a:fld id="{4A73F72B-6D57-7943-9AB2-0B64FAA5A8EB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Text Placeholder 16">
            <a:extLst>
              <a:ext uri="{FF2B5EF4-FFF2-40B4-BE49-F238E27FC236}">
                <a16:creationId xmlns:a16="http://schemas.microsoft.com/office/drawing/2014/main" id="{E0A4D0A6-2E35-AB2E-9779-7682C0E7F1E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34683" y="4172108"/>
            <a:ext cx="2183024" cy="1629437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9600" b="1" i="0" baseline="0">
                <a:solidFill>
                  <a:schemeClr val="bg1"/>
                </a:solidFill>
                <a:latin typeface="Antonio" pitchFamily="2" charset="77"/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XX</a:t>
            </a:r>
            <a:r>
              <a:rPr lang="en-US" sz="9600" baseline="30000" dirty="0">
                <a:latin typeface="Antonio Light" pitchFamily="2" charset="77"/>
              </a:rPr>
              <a:t>%</a:t>
            </a:r>
            <a:endParaRPr lang="en-US" dirty="0"/>
          </a:p>
        </p:txBody>
      </p:sp>
      <p:sp>
        <p:nvSpPr>
          <p:cNvPr id="35" name="Footer Placeholder 4">
            <a:extLst>
              <a:ext uri="{FF2B5EF4-FFF2-40B4-BE49-F238E27FC236}">
                <a16:creationId xmlns:a16="http://schemas.microsoft.com/office/drawing/2014/main" id="{9892F135-A939-0F4B-4193-020AC59C6F38}"/>
              </a:ext>
            </a:extLst>
          </p:cNvPr>
          <p:cNvSpPr txBox="1">
            <a:spLocks/>
          </p:cNvSpPr>
          <p:nvPr userDrawn="1"/>
        </p:nvSpPr>
        <p:spPr>
          <a:xfrm>
            <a:off x="8814216" y="601417"/>
            <a:ext cx="2888102" cy="206101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spc="80" baseline="0" dirty="0">
                <a:solidFill>
                  <a:schemeClr val="bg1"/>
                </a:solidFill>
              </a:rPr>
              <a:t>Say something important here.</a:t>
            </a:r>
          </a:p>
        </p:txBody>
      </p:sp>
      <p:sp>
        <p:nvSpPr>
          <p:cNvPr id="37" name="Chart Placeholder 36">
            <a:extLst>
              <a:ext uri="{FF2B5EF4-FFF2-40B4-BE49-F238E27FC236}">
                <a16:creationId xmlns:a16="http://schemas.microsoft.com/office/drawing/2014/main" id="{20F03A82-03D1-54C0-D00B-2F6C3DC41CE0}"/>
              </a:ext>
            </a:extLst>
          </p:cNvPr>
          <p:cNvSpPr>
            <a:spLocks noGrp="1"/>
          </p:cNvSpPr>
          <p:nvPr>
            <p:ph type="chart" sz="quarter" idx="22"/>
          </p:nvPr>
        </p:nvSpPr>
        <p:spPr>
          <a:xfrm>
            <a:off x="9014332" y="3683576"/>
            <a:ext cx="2500400" cy="24730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686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ru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E57B399D-5F06-A381-983E-0EB860E0C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0000" y="6012000"/>
            <a:ext cx="396000" cy="360000"/>
          </a:xfrm>
        </p:spPr>
        <p:txBody>
          <a:bodyPr/>
          <a:lstStyle/>
          <a:p>
            <a:fld id="{4A73F72B-6D57-7943-9AB2-0B64FAA5A8E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228373-E590-5F8B-703E-6427A8DABDE7}"/>
              </a:ext>
            </a:extLst>
          </p:cNvPr>
          <p:cNvSpPr/>
          <p:nvPr userDrawn="1"/>
        </p:nvSpPr>
        <p:spPr>
          <a:xfrm>
            <a:off x="7014808" y="3983952"/>
            <a:ext cx="69012" cy="1769809"/>
          </a:xfrm>
          <a:prstGeom prst="rect">
            <a:avLst/>
          </a:prstGeom>
          <a:solidFill>
            <a:srgbClr val="A7D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0E46D5-66A9-2EC9-298E-127300697B1C}"/>
              </a:ext>
            </a:extLst>
          </p:cNvPr>
          <p:cNvSpPr/>
          <p:nvPr userDrawn="1"/>
        </p:nvSpPr>
        <p:spPr>
          <a:xfrm>
            <a:off x="2221135" y="3983952"/>
            <a:ext cx="69012" cy="17698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D56665-D152-2EA0-C695-08B8272BCF6F}"/>
              </a:ext>
            </a:extLst>
          </p:cNvPr>
          <p:cNvSpPr/>
          <p:nvPr userDrawn="1"/>
        </p:nvSpPr>
        <p:spPr>
          <a:xfrm>
            <a:off x="7014808" y="1545550"/>
            <a:ext cx="69012" cy="17698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2AD5BE-1D7B-3B30-980D-51E8EDA06F2F}"/>
              </a:ext>
            </a:extLst>
          </p:cNvPr>
          <p:cNvSpPr txBox="1"/>
          <p:nvPr userDrawn="1"/>
        </p:nvSpPr>
        <p:spPr>
          <a:xfrm>
            <a:off x="2440802" y="2810280"/>
            <a:ext cx="31496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Context of a few words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B3D7B2-8776-9DB1-612B-1F584721D1AE}"/>
              </a:ext>
            </a:extLst>
          </p:cNvPr>
          <p:cNvSpPr txBox="1"/>
          <p:nvPr userDrawn="1"/>
        </p:nvSpPr>
        <p:spPr>
          <a:xfrm>
            <a:off x="2440802" y="2453633"/>
            <a:ext cx="31496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Youth Opportunity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C2D6DE-9FB4-437C-B803-8A4C4933789B}"/>
              </a:ext>
            </a:extLst>
          </p:cNvPr>
          <p:cNvSpPr/>
          <p:nvPr userDrawn="1"/>
        </p:nvSpPr>
        <p:spPr>
          <a:xfrm>
            <a:off x="2221136" y="1545550"/>
            <a:ext cx="69012" cy="17698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pic>
        <p:nvPicPr>
          <p:cNvPr id="19" name="Picture 1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F6444758-ECC4-E466-C6D1-DA9DFF9804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475" y="5842559"/>
            <a:ext cx="1781683" cy="568800"/>
          </a:xfrm>
          <a:prstGeom prst="rect">
            <a:avLst/>
          </a:prstGeom>
        </p:spPr>
      </p:pic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C4308DA3-B7A4-C4E0-0ADD-F29D3703CA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0802" y="2818330"/>
            <a:ext cx="2795227" cy="62543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 baseline="0">
                <a:solidFill>
                  <a:schemeClr val="tx2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Additional Context of a few words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6D944852-C966-270C-5963-524D2ABF85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40802" y="2459797"/>
            <a:ext cx="3261669" cy="5847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 b="1" i="0" baseline="0">
                <a:solidFill>
                  <a:srgbClr val="0044B5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Youth Opportunity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14269767-8FDB-B26C-D1CC-2D2DAC2E28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2193" y="504211"/>
            <a:ext cx="11035778" cy="8393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4400" b="1" i="0" baseline="0">
                <a:solidFill>
                  <a:srgbClr val="0044B5"/>
                </a:solidFill>
                <a:latin typeface="Antonio" pitchFamily="2" charset="77"/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DELETE THIS TITLE IF YOU DON’T WANT ONE HERE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E89F7F54-2B14-C76B-A045-984F06A316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55748" y="2818330"/>
            <a:ext cx="2795227" cy="62543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 baseline="0">
                <a:solidFill>
                  <a:schemeClr val="tx2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Additional Context of a few words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1E65564E-469C-2B0F-CB62-FAD61916287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55748" y="2459797"/>
            <a:ext cx="3261669" cy="5847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 b="1" i="0" baseline="0">
                <a:solidFill>
                  <a:srgbClr val="0044B5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Financial Security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EEBBE3F3-8A07-3395-ECC4-CF38DBD767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55748" y="5224073"/>
            <a:ext cx="2795227" cy="62543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 baseline="0">
                <a:solidFill>
                  <a:schemeClr val="tx2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Additional Context of a few words</a:t>
            </a:r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F2FB53A1-F2B9-39FE-59F6-1EDFF270CB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55748" y="4865540"/>
            <a:ext cx="3261669" cy="5847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 b="1" i="0" baseline="0">
                <a:solidFill>
                  <a:srgbClr val="0044B5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Healthy Community</a:t>
            </a:r>
          </a:p>
        </p:txBody>
      </p:sp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39036D0A-E75D-1DDA-17DC-6E8C633D67F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462075" y="5224073"/>
            <a:ext cx="2795227" cy="62543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 baseline="0">
                <a:solidFill>
                  <a:schemeClr val="tx2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Additional Context of a few words</a:t>
            </a:r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3369059C-E96E-8EA5-67EF-70FE91ED6F5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2075" y="4865540"/>
            <a:ext cx="3760856" cy="5847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 b="1" i="0" baseline="0">
                <a:solidFill>
                  <a:srgbClr val="0044B5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Community Resiliency</a:t>
            </a:r>
          </a:p>
        </p:txBody>
      </p:sp>
      <p:sp>
        <p:nvSpPr>
          <p:cNvPr id="32" name="Picture Placeholder 30">
            <a:extLst>
              <a:ext uri="{FF2B5EF4-FFF2-40B4-BE49-F238E27FC236}">
                <a16:creationId xmlns:a16="http://schemas.microsoft.com/office/drawing/2014/main" id="{53551FFC-9B90-1279-9BD3-4B82E000BD1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328367" y="1545550"/>
            <a:ext cx="914400" cy="90808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Picture Placeholder 30">
            <a:extLst>
              <a:ext uri="{FF2B5EF4-FFF2-40B4-BE49-F238E27FC236}">
                <a16:creationId xmlns:a16="http://schemas.microsoft.com/office/drawing/2014/main" id="{7A1FD459-2405-475C-8DEF-41DF5631AA1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516881" y="1545550"/>
            <a:ext cx="914400" cy="90808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Picture Placeholder 30">
            <a:extLst>
              <a:ext uri="{FF2B5EF4-FFF2-40B4-BE49-F238E27FC236}">
                <a16:creationId xmlns:a16="http://schemas.microsoft.com/office/drawing/2014/main" id="{BFE9C17F-9DC4-1AC8-B965-22A6EFEF5DA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328367" y="3983950"/>
            <a:ext cx="914400" cy="90808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Picture Placeholder 30">
            <a:extLst>
              <a:ext uri="{FF2B5EF4-FFF2-40B4-BE49-F238E27FC236}">
                <a16:creationId xmlns:a16="http://schemas.microsoft.com/office/drawing/2014/main" id="{374A31C9-679C-1E80-D227-6D93F8183EA2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2516881" y="3983950"/>
            <a:ext cx="914400" cy="90808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3937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ru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B47A5530-9637-3ED1-9F4D-3D6AE6917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0000" y="6012000"/>
            <a:ext cx="396000" cy="360000"/>
          </a:xfrm>
        </p:spPr>
        <p:txBody>
          <a:bodyPr/>
          <a:lstStyle/>
          <a:p>
            <a:fld id="{4A73F72B-6D57-7943-9AB2-0B64FAA5A8EB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903A23E7-5DB3-C27D-33DB-A30F23C321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475" y="5842559"/>
            <a:ext cx="1781683" cy="568800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3BB6BBE-6084-383B-F813-AE891E9C0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000" y="360000"/>
            <a:ext cx="540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C37F7914-486C-5213-59D8-9884220B64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3110" y="3111215"/>
            <a:ext cx="4008438" cy="168993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tx2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Try not to fill up the slide with the full text of what you plan to say. Instead, stick to the main points and give any additional context verbally.</a:t>
            </a:r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2ECAA072-3B49-4815-98C6-681571BD61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3109" y="1881308"/>
            <a:ext cx="4008437" cy="11231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200" baseline="0">
                <a:solidFill>
                  <a:srgbClr val="0044B5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Here’s an example of a chart slide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E37CCD27-2388-4FEE-D655-2DFBA875245F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5627688" y="947057"/>
            <a:ext cx="6216650" cy="489494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550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ru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66CC818C-76FA-C439-39C4-FB650E25B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0000" y="6012000"/>
            <a:ext cx="396000" cy="360000"/>
          </a:xfrm>
        </p:spPr>
        <p:txBody>
          <a:bodyPr/>
          <a:lstStyle/>
          <a:p>
            <a:fld id="{4A73F72B-6D57-7943-9AB2-0B64FAA5A8EB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94EF7519-828B-22CB-3CCF-63407E73C2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475" y="5842559"/>
            <a:ext cx="1781683" cy="568800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C4E0374-61D3-5C8E-529B-0FCEE6E23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000" y="360000"/>
            <a:ext cx="540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B504C3F8-4860-672E-5652-108EF62DFE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2222" y="3111215"/>
            <a:ext cx="4008438" cy="168993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tx2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Try not to fill up the slide with the full text of what you plan to say. Instead, stick to the main points and give any additional context verbally.</a:t>
            </a:r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558A34BE-A12C-D78C-9F3B-EA4B90A6FA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2223" y="1881308"/>
            <a:ext cx="4008437" cy="11231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200" baseline="0">
                <a:solidFill>
                  <a:srgbClr val="0044B5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Here’s an example of a chart slide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ACD67213-8D55-2172-3708-AC1CBD07C0A8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5573486" y="960210"/>
            <a:ext cx="6162902" cy="475479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63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ue BG">
    <p:bg>
      <p:bgPr>
        <a:solidFill>
          <a:srgbClr val="0044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2A6AEE17-1A86-ECB7-4B04-A465E0316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0000" y="6012000"/>
            <a:ext cx="396000" cy="3600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4A73F72B-6D57-7943-9AB2-0B64FAA5A8EB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4B10795-BE39-7052-8D32-5F77197BAD55}"/>
              </a:ext>
            </a:extLst>
          </p:cNvPr>
          <p:cNvPicPr/>
          <p:nvPr userDrawn="1"/>
        </p:nvPicPr>
        <p:blipFill>
          <a:blip>
            <a:lum bright="70000" contrast="-70000"/>
            <a:alphaModFix amt="37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2267" t="56498" r="-16822" b="-3194"/>
          <a:stretch/>
        </p:blipFill>
        <p:spPr>
          <a:xfrm flipH="1">
            <a:off x="4822282" y="-1"/>
            <a:ext cx="7369717" cy="6308036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515C3EC9-04A5-94A5-2896-66AC7BE14B02}"/>
              </a:ext>
            </a:extLst>
          </p:cNvPr>
          <p:cNvSpPr txBox="1">
            <a:spLocks/>
          </p:cNvSpPr>
          <p:nvPr userDrawn="1"/>
        </p:nvSpPr>
        <p:spPr>
          <a:xfrm>
            <a:off x="931630" y="2494782"/>
            <a:ext cx="7161307" cy="8402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chemeClr val="tx1"/>
                </a:solidFill>
                <a:latin typeface="Antonio" pitchFamily="2" charset="77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</a:rPr>
              <a:t>THANK YOU</a:t>
            </a:r>
          </a:p>
        </p:txBody>
      </p:sp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5B5EAEB-E73A-E924-0812-0408055DF5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9355" y="5839864"/>
            <a:ext cx="1789803" cy="571393"/>
          </a:xfrm>
          <a:prstGeom prst="rect">
            <a:avLst/>
          </a:prstGeom>
        </p:spPr>
      </p:pic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0F2DDBD4-02A5-BF89-CF49-C1A2BE3C99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98130" y="3871357"/>
            <a:ext cx="5402670" cy="69886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bg1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First Name Last 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1BDB5534-37B5-0D2C-1263-2DE077DA0B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130" y="4652247"/>
            <a:ext cx="4376970" cy="338553"/>
          </a:xfrm>
          <a:prstGeom prst="roundRect">
            <a:avLst>
              <a:gd name="adj" fmla="val 50000"/>
            </a:avLst>
          </a:prstGeom>
          <a:solidFill>
            <a:srgbClr val="A9D3FF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aseline="0">
                <a:solidFill>
                  <a:srgbClr val="0044B5"/>
                </a:solidFill>
              </a:defRPr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dirty="0"/>
              <a:t>Email Address</a:t>
            </a:r>
          </a:p>
        </p:txBody>
      </p:sp>
    </p:spTree>
    <p:extLst>
      <p:ext uri="{BB962C8B-B14F-4D97-AF65-F5344CB8AC3E}">
        <p14:creationId xmlns:p14="http://schemas.microsoft.com/office/powerpoint/2010/main" val="11544000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498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9A171-8237-3C97-6790-7810985D63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0000" y="6012000"/>
            <a:ext cx="396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44B5"/>
                </a:solidFill>
                <a:latin typeface="Arial" panose="020B0604020202020204" pitchFamily="34" charset="0"/>
              </a:defRPr>
            </a:lvl1pPr>
          </a:lstStyle>
          <a:p>
            <a:fld id="{4A73F72B-6D57-7943-9AB2-0B64FAA5A8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60ABB-6AC3-E9A2-E771-B3C223145B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000" y="360000"/>
            <a:ext cx="540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0044B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727343-EDF8-AD40-D15D-8CE3A82CE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4801"/>
            <a:ext cx="10515600" cy="795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71C3F-5EDC-AA7F-99C2-599B7DC09B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798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4077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video" Target="https://player.vimeo.com/video/1213313953?app_id=122963" TargetMode="Externa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07813A7-4E94-820C-BEEC-E911959263C4}"/>
              </a:ext>
            </a:extLst>
          </p:cNvPr>
          <p:cNvSpPr/>
          <p:nvPr/>
        </p:nvSpPr>
        <p:spPr>
          <a:xfrm>
            <a:off x="-196646" y="319377"/>
            <a:ext cx="5530646" cy="83099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1">
            <a:extLst>
              <a:ext uri="{FF2B5EF4-FFF2-40B4-BE49-F238E27FC236}">
                <a16:creationId xmlns:a16="http://schemas.microsoft.com/office/drawing/2014/main" id="{DE00EB78-1F7C-A707-B9E6-D2FC380605C7}"/>
              </a:ext>
            </a:extLst>
          </p:cNvPr>
          <p:cNvSpPr txBox="1">
            <a:spLocks/>
          </p:cNvSpPr>
          <p:nvPr/>
        </p:nvSpPr>
        <p:spPr>
          <a:xfrm>
            <a:off x="727164" y="2878156"/>
            <a:ext cx="4886059" cy="2834622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onio" pitchFamily="2" charset="77"/>
                <a:ea typeface="+mj-ea"/>
                <a:cs typeface="+mj-cs"/>
              </a:rPr>
              <a:t>FROM CRISIS TO STABILITY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onio" pitchFamily="2" charset="77"/>
                <a:ea typeface="+mj-ea"/>
                <a:cs typeface="+mj-cs"/>
              </a:rPr>
              <a:t>TO POSSIBILITY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onio" pitchFamily="2" charset="77"/>
              <a:ea typeface="+mj-ea"/>
              <a:cs typeface="+mj-cs"/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BCF327DA-0A8E-6E59-8016-B9DB6875D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3F72B-6D57-7943-9AB2-0B64FAA5A8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44B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44B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person holding a baby&#10;&#10;AI-generated content may be incorrect.">
            <a:extLst>
              <a:ext uri="{FF2B5EF4-FFF2-40B4-BE49-F238E27FC236}">
                <a16:creationId xmlns:a16="http://schemas.microsoft.com/office/drawing/2014/main" id="{793C2E85-8AD6-062C-ABE4-9F9E546A4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pic>
        <p:nvPicPr>
          <p:cNvPr id="6" name="Picture 5" descr="A blue text on a white background&#10;&#10;AI-generated content may be incorrect.">
            <a:extLst>
              <a:ext uri="{FF2B5EF4-FFF2-40B4-BE49-F238E27FC236}">
                <a16:creationId xmlns:a16="http://schemas.microsoft.com/office/drawing/2014/main" id="{4E40004E-A92B-95D6-1186-CBDC3888B1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50" y="423656"/>
            <a:ext cx="1902550" cy="61185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36A875-197E-ECFD-27F9-AB209FF179D3}"/>
              </a:ext>
            </a:extLst>
          </p:cNvPr>
          <p:cNvCxnSpPr/>
          <p:nvPr/>
        </p:nvCxnSpPr>
        <p:spPr>
          <a:xfrm>
            <a:off x="2383178" y="378880"/>
            <a:ext cx="0" cy="701404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905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4">
            <a:extLst>
              <a:ext uri="{FF2B5EF4-FFF2-40B4-BE49-F238E27FC236}">
                <a16:creationId xmlns:a16="http://schemas.microsoft.com/office/drawing/2014/main" id="{E2D3BEDB-E4A2-DB1B-FDA4-9399E4B68F14}"/>
              </a:ext>
            </a:extLst>
          </p:cNvPr>
          <p:cNvSpPr>
            <a:spLocks noGrp="1"/>
          </p:cNvSpPr>
          <p:nvPr/>
        </p:nvSpPr>
        <p:spPr>
          <a:xfrm>
            <a:off x="928688" y="2643589"/>
            <a:ext cx="9210675" cy="2813229"/>
          </a:xfrm>
          <a:prstGeom prst="roundRect">
            <a:avLst>
              <a:gd name="adj" fmla="val 4706"/>
            </a:avLst>
          </a:prstGeom>
          <a:solidFill>
            <a:srgbClr val="0044B5"/>
          </a:solidFill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D94AF336-8671-4322-AF44-20E1FE4BF428}"/>
              </a:ext>
            </a:extLst>
          </p:cNvPr>
          <p:cNvSpPr>
            <a:spLocks noGrp="1"/>
          </p:cNvSpPr>
          <p:nvPr/>
        </p:nvSpPr>
        <p:spPr>
          <a:xfrm>
            <a:off x="766763" y="473917"/>
            <a:ext cx="9372600" cy="5943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defTabSz="731520">
              <a:defRPr sz="4050" b="1">
                <a:solidFill>
                  <a:srgbClr val="0044B5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lang="en-US" sz="4000" b="1" dirty="0">
                <a:solidFill>
                  <a:srgbClr val="0044B5"/>
                </a:solidFill>
                <a:latin typeface="Antonio" pitchFamily="2" charset="77"/>
                <a:ea typeface="Nimbus Sans Narrow"/>
                <a:cs typeface="Nimbus Sans Narrow"/>
              </a:rPr>
              <a:t>SOMETIMES A JOB ISN’T ENOUGH</a:t>
            </a:r>
            <a:endParaRPr sz="4000" b="1" dirty="0">
              <a:solidFill>
                <a:srgbClr val="0044B5"/>
              </a:solidFill>
              <a:latin typeface="Antonio" pitchFamily="2" charset="77"/>
              <a:ea typeface="Nimbus Sans Narrow"/>
              <a:cs typeface="Nimbus Sans Narrow"/>
            </a:endParaRPr>
          </a:p>
        </p:txBody>
      </p:sp>
      <p:sp>
        <p:nvSpPr>
          <p:cNvPr id="10" name="secondary-stat">
            <a:extLst>
              <a:ext uri="{FF2B5EF4-FFF2-40B4-BE49-F238E27FC236}">
                <a16:creationId xmlns:a16="http://schemas.microsoft.com/office/drawing/2014/main" id="{5FB751BC-BDAD-4DA5-8324-3B80BA299AC7}"/>
              </a:ext>
            </a:extLst>
          </p:cNvPr>
          <p:cNvSpPr>
            <a:spLocks noGrp="1"/>
          </p:cNvSpPr>
          <p:nvPr/>
        </p:nvSpPr>
        <p:spPr>
          <a:xfrm>
            <a:off x="1484661" y="2792506"/>
            <a:ext cx="4662701" cy="140445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defTabSz="731520">
              <a:defRPr sz="11700" b="1">
                <a:solidFill>
                  <a:srgbClr val="001B58"/>
                </a:solidFill>
                <a:latin typeface="Arial"/>
                <a:ea typeface="Arial"/>
                <a:cs typeface="Arial"/>
              </a:defRPr>
            </a:pPr>
            <a:r>
              <a:rPr lang="en-US" sz="9600" b="1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144</a:t>
            </a:r>
            <a:r>
              <a:rPr sz="9600" b="1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,000</a:t>
            </a:r>
          </a:p>
        </p:txBody>
      </p:sp>
      <p:sp>
        <p:nvSpPr>
          <p:cNvPr id="14" name="page-number">
            <a:extLst>
              <a:ext uri="{FF2B5EF4-FFF2-40B4-BE49-F238E27FC236}">
                <a16:creationId xmlns:a16="http://schemas.microsoft.com/office/drawing/2014/main" id="{8BDC37C8-6602-4DDD-9E20-E418FD0DE8AF}"/>
              </a:ext>
            </a:extLst>
          </p:cNvPr>
          <p:cNvSpPr>
            <a:spLocks noGrp="1"/>
          </p:cNvSpPr>
          <p:nvPr/>
        </p:nvSpPr>
        <p:spPr>
          <a:xfrm>
            <a:off x="11239500" y="6400800"/>
            <a:ext cx="342900" cy="2133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 defTabSz="731520">
              <a:defRPr sz="1200" b="1">
                <a:solidFill>
                  <a:srgbClr val="0044B5"/>
                </a:solidFill>
                <a:latin typeface="Arial"/>
                <a:ea typeface="Arial"/>
                <a:cs typeface="Arial"/>
              </a:defRPr>
            </a:pPr>
            <a:r>
              <a:rPr sz="960" b="1">
                <a:solidFill>
                  <a:srgbClr val="0044B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65F91E-F4B8-35EE-748A-BC8A9F046231}"/>
              </a:ext>
            </a:extLst>
          </p:cNvPr>
          <p:cNvSpPr txBox="1"/>
          <p:nvPr/>
        </p:nvSpPr>
        <p:spPr>
          <a:xfrm>
            <a:off x="761073" y="1760517"/>
            <a:ext cx="10669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6465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Cuyahoga County families are working but still struggling to meet their basic needs</a:t>
            </a:r>
          </a:p>
        </p:txBody>
      </p:sp>
      <p:sp>
        <p:nvSpPr>
          <p:cNvPr id="7" name="headline">
            <a:extLst>
              <a:ext uri="{FF2B5EF4-FFF2-40B4-BE49-F238E27FC236}">
                <a16:creationId xmlns:a16="http://schemas.microsoft.com/office/drawing/2014/main" id="{0F7C8E71-2CE5-9CC5-23AC-1D53213C4817}"/>
              </a:ext>
            </a:extLst>
          </p:cNvPr>
          <p:cNvSpPr>
            <a:spLocks noGrp="1"/>
          </p:cNvSpPr>
          <p:nvPr/>
        </p:nvSpPr>
        <p:spPr>
          <a:xfrm>
            <a:off x="1616202" y="4679925"/>
            <a:ext cx="8384068" cy="5943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defTabSz="731520">
              <a:defRPr sz="4050" b="1">
                <a:solidFill>
                  <a:srgbClr val="0044B5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lang="en-US" sz="3000" b="1" dirty="0">
                <a:solidFill>
                  <a:srgbClr val="FFBA00"/>
                </a:solidFill>
                <a:latin typeface="Antonio" pitchFamily="2" charset="77"/>
                <a:ea typeface="Nimbus Sans Narrow"/>
                <a:cs typeface="Nimbus Sans Narrow"/>
              </a:rPr>
              <a:t>CANNOT AFFORD THE BASICS</a:t>
            </a:r>
          </a:p>
        </p:txBody>
      </p:sp>
      <p:sp>
        <p:nvSpPr>
          <p:cNvPr id="11" name="red-left-accent">
            <a:extLst>
              <a:ext uri="{FF2B5EF4-FFF2-40B4-BE49-F238E27FC236}">
                <a16:creationId xmlns:a16="http://schemas.microsoft.com/office/drawing/2014/main" id="{7022E276-4F6C-9A2C-2D15-68C8687581F5}"/>
              </a:ext>
            </a:extLst>
          </p:cNvPr>
          <p:cNvSpPr>
            <a:spLocks noGrp="1"/>
          </p:cNvSpPr>
          <p:nvPr/>
        </p:nvSpPr>
        <p:spPr>
          <a:xfrm>
            <a:off x="800100" y="3019175"/>
            <a:ext cx="117200" cy="2151257"/>
          </a:xfrm>
          <a:prstGeom prst="rect">
            <a:avLst/>
          </a:prstGeom>
          <a:solidFill>
            <a:srgbClr val="FFBA00"/>
          </a:solidFill>
          <a:ln w="0">
            <a:noFill/>
            <a:prstDash val="solid"/>
          </a:ln>
        </p:spPr>
        <p:txBody>
          <a:bodyPr/>
          <a:lstStyle/>
          <a:p>
            <a:endParaRPr lang="en-US">
              <a:solidFill>
                <a:srgbClr val="FFBA00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0AF9F-C52D-6FC2-86F9-3CF9546CE344}"/>
              </a:ext>
            </a:extLst>
          </p:cNvPr>
          <p:cNvCxnSpPr>
            <a:cxnSpLocks/>
          </p:cNvCxnSpPr>
          <p:nvPr/>
        </p:nvCxnSpPr>
        <p:spPr>
          <a:xfrm>
            <a:off x="800100" y="6495390"/>
            <a:ext cx="10267293" cy="0"/>
          </a:xfrm>
          <a:prstGeom prst="line">
            <a:avLst/>
          </a:prstGeom>
          <a:ln w="12700">
            <a:solidFill>
              <a:srgbClr val="0044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82C5347-9F4E-8B9E-BB0F-6E0C79D5AE04}"/>
              </a:ext>
            </a:extLst>
          </p:cNvPr>
          <p:cNvCxnSpPr>
            <a:cxnSpLocks/>
          </p:cNvCxnSpPr>
          <p:nvPr/>
        </p:nvCxnSpPr>
        <p:spPr>
          <a:xfrm>
            <a:off x="766763" y="1259347"/>
            <a:ext cx="1171575" cy="0"/>
          </a:xfrm>
          <a:prstGeom prst="line">
            <a:avLst/>
          </a:prstGeom>
          <a:ln w="28575">
            <a:solidFill>
              <a:srgbClr val="FD3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3C5EDC3-A28F-0214-8673-7550F56D6A29}"/>
              </a:ext>
            </a:extLst>
          </p:cNvPr>
          <p:cNvSpPr txBox="1"/>
          <p:nvPr/>
        </p:nvSpPr>
        <p:spPr>
          <a:xfrm>
            <a:off x="1616202" y="4082593"/>
            <a:ext cx="2126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Households</a:t>
            </a:r>
          </a:p>
        </p:txBody>
      </p:sp>
      <p:sp>
        <p:nvSpPr>
          <p:cNvPr id="6" name="brand-arc">
            <a:extLst>
              <a:ext uri="{FF2B5EF4-FFF2-40B4-BE49-F238E27FC236}">
                <a16:creationId xmlns:a16="http://schemas.microsoft.com/office/drawing/2014/main" id="{8CB6F577-AE78-9341-50A7-8F4ED5EF93D0}"/>
              </a:ext>
            </a:extLst>
          </p:cNvPr>
          <p:cNvSpPr>
            <a:spLocks noGrp="1"/>
          </p:cNvSpPr>
          <p:nvPr/>
        </p:nvSpPr>
        <p:spPr>
          <a:xfrm>
            <a:off x="10706724" y="-1143001"/>
            <a:ext cx="3467100" cy="9144000"/>
          </a:xfrm>
          <a:prstGeom prst="ellipse">
            <a:avLst/>
          </a:prstGeom>
          <a:noFill/>
          <a:ln w="11906">
            <a:solidFill>
              <a:srgbClr val="FD372C"/>
            </a:solidFill>
            <a:prstDash val="solid"/>
          </a:ln>
        </p:spPr>
        <p:txBody>
          <a:bodyPr/>
          <a:lstStyle/>
          <a:p>
            <a:pPr defTabSz="731520"/>
            <a:endParaRPr lang="en-US" sz="144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1965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CF7BCB-6061-40A5-4C3F-9D5C0E3B7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44" r="3404" b="13778"/>
          <a:stretch>
            <a:fillRect/>
          </a:stretch>
        </p:blipFill>
        <p:spPr>
          <a:xfrm>
            <a:off x="5840360" y="0"/>
            <a:ext cx="6351639" cy="6858000"/>
          </a:xfrm>
          <a:prstGeom prst="rect">
            <a:avLst/>
          </a:prstGeom>
        </p:spPr>
      </p:pic>
      <p:sp>
        <p:nvSpPr>
          <p:cNvPr id="3" name="Title 11">
            <a:extLst>
              <a:ext uri="{FF2B5EF4-FFF2-40B4-BE49-F238E27FC236}">
                <a16:creationId xmlns:a16="http://schemas.microsoft.com/office/drawing/2014/main" id="{1740E329-C411-F11D-69C9-184E33C123BF}"/>
              </a:ext>
            </a:extLst>
          </p:cNvPr>
          <p:cNvSpPr txBox="1">
            <a:spLocks/>
          </p:cNvSpPr>
          <p:nvPr/>
        </p:nvSpPr>
        <p:spPr>
          <a:xfrm>
            <a:off x="222131" y="-2630143"/>
            <a:ext cx="6480132" cy="7903702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dirty="0"/>
            </a:br>
            <a:endParaRPr lang="en-US" dirty="0"/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ALICE</a:t>
            </a:r>
          </a:p>
          <a:p>
            <a:endParaRPr lang="en-US" b="1" dirty="0"/>
          </a:p>
          <a:p>
            <a:r>
              <a:rPr lang="en-US" sz="4400" b="1" dirty="0"/>
              <a:t>A</a:t>
            </a:r>
            <a:r>
              <a:rPr lang="en-US" sz="4400" dirty="0"/>
              <a:t>sset </a:t>
            </a:r>
            <a:r>
              <a:rPr lang="en-US" sz="4400" b="1" dirty="0"/>
              <a:t>L</a:t>
            </a:r>
            <a:r>
              <a:rPr lang="en-US" sz="4400" dirty="0"/>
              <a:t>imited</a:t>
            </a:r>
          </a:p>
          <a:p>
            <a:endParaRPr lang="en-US" sz="4400" dirty="0"/>
          </a:p>
          <a:p>
            <a:r>
              <a:rPr lang="en-US" sz="4400" b="1" dirty="0"/>
              <a:t>I</a:t>
            </a:r>
            <a:r>
              <a:rPr lang="en-US" sz="4400" dirty="0"/>
              <a:t>ncome </a:t>
            </a:r>
            <a:r>
              <a:rPr lang="en-US" sz="4400" b="1" dirty="0"/>
              <a:t>C</a:t>
            </a:r>
            <a:r>
              <a:rPr lang="en-US" sz="4400" dirty="0"/>
              <a:t>onstrained</a:t>
            </a:r>
          </a:p>
          <a:p>
            <a:endParaRPr lang="en-US" sz="4400" dirty="0"/>
          </a:p>
          <a:p>
            <a:r>
              <a:rPr lang="en-US" sz="4400" b="1" dirty="0"/>
              <a:t>E</a:t>
            </a:r>
            <a:r>
              <a:rPr lang="en-US" sz="4400" dirty="0"/>
              <a:t>mployed </a:t>
            </a:r>
          </a:p>
        </p:txBody>
      </p:sp>
    </p:spTree>
    <p:extLst>
      <p:ext uri="{BB962C8B-B14F-4D97-AF65-F5344CB8AC3E}">
        <p14:creationId xmlns:p14="http://schemas.microsoft.com/office/powerpoint/2010/main" val="1452207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53E3E-4014-C44C-0240-501AE438B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11E747-0D3C-77AC-B462-7D9C751F4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3F72B-6D57-7943-9AB2-0B64FAA5A8E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30FC57-9F5D-6940-A771-58C520A3694D}"/>
              </a:ext>
            </a:extLst>
          </p:cNvPr>
          <p:cNvSpPr txBox="1"/>
          <p:nvPr/>
        </p:nvSpPr>
        <p:spPr>
          <a:xfrm>
            <a:off x="489019" y="539185"/>
            <a:ext cx="688817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4400" b="1" i="0" u="none" strike="noStrike" dirty="0">
                <a:solidFill>
                  <a:srgbClr val="0044B5"/>
                </a:solidFill>
                <a:effectLst/>
                <a:latin typeface="Antonio" pitchFamily="2" charset="77"/>
              </a:rPr>
              <a:t>UNITED WAY IS THE BRIDGE</a:t>
            </a:r>
            <a:endParaRPr lang="en-US" sz="440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E4058E9-35AD-331B-3AA0-D809430DED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0213148"/>
              </p:ext>
            </p:extLst>
          </p:nvPr>
        </p:nvGraphicFramePr>
        <p:xfrm>
          <a:off x="-390144" y="1219202"/>
          <a:ext cx="10533888" cy="5099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9D6F880-B06C-9307-B7F6-EA2B2652145C}"/>
              </a:ext>
            </a:extLst>
          </p:cNvPr>
          <p:cNvCxnSpPr>
            <a:cxnSpLocks/>
          </p:cNvCxnSpPr>
          <p:nvPr/>
        </p:nvCxnSpPr>
        <p:spPr>
          <a:xfrm>
            <a:off x="633919" y="1308626"/>
            <a:ext cx="1171575" cy="0"/>
          </a:xfrm>
          <a:prstGeom prst="line">
            <a:avLst/>
          </a:prstGeom>
          <a:ln w="28575">
            <a:solidFill>
              <a:srgbClr val="FD3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DAAA8F1-0D11-99A9-ACF1-F1997E36640A}"/>
              </a:ext>
            </a:extLst>
          </p:cNvPr>
          <p:cNvCxnSpPr>
            <a:cxnSpLocks/>
          </p:cNvCxnSpPr>
          <p:nvPr/>
        </p:nvCxnSpPr>
        <p:spPr>
          <a:xfrm>
            <a:off x="800100" y="6495390"/>
            <a:ext cx="10267293" cy="0"/>
          </a:xfrm>
          <a:prstGeom prst="line">
            <a:avLst/>
          </a:prstGeom>
          <a:ln w="12700">
            <a:solidFill>
              <a:srgbClr val="0044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2F5CEAD-FF9D-DC8B-49A1-2D5814601084}"/>
              </a:ext>
            </a:extLst>
          </p:cNvPr>
          <p:cNvSpPr txBox="1"/>
          <p:nvPr/>
        </p:nvSpPr>
        <p:spPr>
          <a:xfrm>
            <a:off x="800100" y="1485200"/>
            <a:ext cx="8719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6465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issue is not whether people are working. It is upward mobility.</a:t>
            </a:r>
          </a:p>
        </p:txBody>
      </p:sp>
      <p:sp>
        <p:nvSpPr>
          <p:cNvPr id="4" name="brand-arc">
            <a:extLst>
              <a:ext uri="{FF2B5EF4-FFF2-40B4-BE49-F238E27FC236}">
                <a16:creationId xmlns:a16="http://schemas.microsoft.com/office/drawing/2014/main" id="{6B384CB1-72EB-667F-736D-65026167F269}"/>
              </a:ext>
            </a:extLst>
          </p:cNvPr>
          <p:cNvSpPr>
            <a:spLocks noGrp="1"/>
          </p:cNvSpPr>
          <p:nvPr/>
        </p:nvSpPr>
        <p:spPr>
          <a:xfrm>
            <a:off x="10706724" y="-1143001"/>
            <a:ext cx="3467100" cy="9144000"/>
          </a:xfrm>
          <a:prstGeom prst="ellipse">
            <a:avLst/>
          </a:prstGeom>
          <a:noFill/>
          <a:ln w="11906">
            <a:solidFill>
              <a:srgbClr val="FD372C"/>
            </a:solidFill>
            <a:prstDash val="solid"/>
          </a:ln>
        </p:spPr>
        <p:txBody>
          <a:bodyPr/>
          <a:lstStyle/>
          <a:p>
            <a:pPr defTabSz="731520"/>
            <a:endParaRPr lang="en-US" sz="144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9540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751207-49C8-47AF-9244-5DAA853C1A96}"/>
              </a:ext>
            </a:extLst>
          </p:cNvPr>
          <p:cNvSpPr>
            <a:spLocks noGrp="1"/>
          </p:cNvSpPr>
          <p:nvPr/>
        </p:nvSpPr>
        <p:spPr>
          <a:xfrm>
            <a:off x="11191875" y="6362700"/>
            <a:ext cx="333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0044B5"/>
                </a:solidFill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0044B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07</a:t>
            </a:r>
          </a:p>
        </p:txBody>
      </p:sp>
      <p:sp>
        <p:nvSpPr>
          <p:cNvPr id="19" name="headline">
            <a:extLst>
              <a:ext uri="{FF2B5EF4-FFF2-40B4-BE49-F238E27FC236}">
                <a16:creationId xmlns:a16="http://schemas.microsoft.com/office/drawing/2014/main" id="{D94BBFB4-067F-B90B-9605-C78AAC14CE97}"/>
              </a:ext>
            </a:extLst>
          </p:cNvPr>
          <p:cNvSpPr>
            <a:spLocks noGrp="1"/>
          </p:cNvSpPr>
          <p:nvPr/>
        </p:nvSpPr>
        <p:spPr>
          <a:xfrm>
            <a:off x="800100" y="230553"/>
            <a:ext cx="9372600" cy="120083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defTabSz="731520">
              <a:defRPr sz="4050" b="1">
                <a:solidFill>
                  <a:srgbClr val="0044B5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lang="en-US" sz="4000" b="1" dirty="0">
                <a:solidFill>
                  <a:srgbClr val="0044B5"/>
                </a:solidFill>
                <a:latin typeface="Antonio" pitchFamily="2" charset="77"/>
                <a:ea typeface="Nimbus Sans Narrow"/>
                <a:cs typeface="Nimbus Sans Narrow"/>
              </a:rPr>
              <a:t>HOW UNITED WAY CREATES IMPACT</a:t>
            </a:r>
            <a:endParaRPr sz="4000" b="1" dirty="0">
              <a:solidFill>
                <a:srgbClr val="0044B5"/>
              </a:solidFill>
              <a:latin typeface="Antonio" pitchFamily="2" charset="77"/>
              <a:ea typeface="Nimbus Sans Narrow"/>
              <a:cs typeface="Nimbus Sans Narrow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4EE2ED0-8A6A-7ED6-7808-33D16396F6AD}"/>
              </a:ext>
            </a:extLst>
          </p:cNvPr>
          <p:cNvCxnSpPr>
            <a:cxnSpLocks/>
          </p:cNvCxnSpPr>
          <p:nvPr/>
        </p:nvCxnSpPr>
        <p:spPr>
          <a:xfrm>
            <a:off x="800100" y="1599237"/>
            <a:ext cx="1171575" cy="0"/>
          </a:xfrm>
          <a:prstGeom prst="line">
            <a:avLst/>
          </a:prstGeom>
          <a:ln w="28575">
            <a:solidFill>
              <a:srgbClr val="FD3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headline">
            <a:extLst>
              <a:ext uri="{FF2B5EF4-FFF2-40B4-BE49-F238E27FC236}">
                <a16:creationId xmlns:a16="http://schemas.microsoft.com/office/drawing/2014/main" id="{EFB6EA0A-14C7-90B0-25DF-83E97090DC20}"/>
              </a:ext>
            </a:extLst>
          </p:cNvPr>
          <p:cNvSpPr>
            <a:spLocks noGrp="1"/>
          </p:cNvSpPr>
          <p:nvPr/>
        </p:nvSpPr>
        <p:spPr>
          <a:xfrm>
            <a:off x="800100" y="3102605"/>
            <a:ext cx="3721254" cy="14589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 defTabSz="731520">
              <a:defRPr sz="4050" b="1">
                <a:solidFill>
                  <a:srgbClr val="0044B5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lang="en-US" sz="3200" b="1" dirty="0">
                <a:solidFill>
                  <a:schemeClr val="bg1"/>
                </a:solidFill>
                <a:latin typeface="Antonio" pitchFamily="2" charset="77"/>
                <a:ea typeface="Nimbus Sans Narrow"/>
                <a:cs typeface="Nimbus Sans Narrow"/>
              </a:rPr>
              <a:t>THE BRIDGE FROM </a:t>
            </a:r>
          </a:p>
          <a:p>
            <a:pPr algn="ctr" defTabSz="731520">
              <a:defRPr sz="4050" b="1">
                <a:solidFill>
                  <a:srgbClr val="0044B5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lang="en-US" sz="3200" b="1" dirty="0">
                <a:solidFill>
                  <a:schemeClr val="bg1"/>
                </a:solidFill>
                <a:latin typeface="Antonio" pitchFamily="2" charset="77"/>
                <a:ea typeface="Nimbus Sans Narrow"/>
                <a:cs typeface="Nimbus Sans Narrow"/>
              </a:rPr>
              <a:t>CRISIS TO POSSIBILITY</a:t>
            </a:r>
            <a:endParaRPr sz="3200" b="1" dirty="0">
              <a:solidFill>
                <a:schemeClr val="bg1"/>
              </a:solidFill>
              <a:latin typeface="Antonio" pitchFamily="2" charset="77"/>
              <a:ea typeface="Nimbus Sans Narrow"/>
              <a:cs typeface="Nimbus Sans Narrow"/>
            </a:endParaRPr>
          </a:p>
        </p:txBody>
      </p:sp>
      <p:sp>
        <p:nvSpPr>
          <p:cNvPr id="25" name="headline">
            <a:extLst>
              <a:ext uri="{FF2B5EF4-FFF2-40B4-BE49-F238E27FC236}">
                <a16:creationId xmlns:a16="http://schemas.microsoft.com/office/drawing/2014/main" id="{EBF9A439-134F-C4A5-C557-5BA12C3CA7E4}"/>
              </a:ext>
            </a:extLst>
          </p:cNvPr>
          <p:cNvSpPr>
            <a:spLocks noGrp="1"/>
          </p:cNvSpPr>
          <p:nvPr/>
        </p:nvSpPr>
        <p:spPr>
          <a:xfrm>
            <a:off x="800098" y="2070546"/>
            <a:ext cx="1673186" cy="35801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defTabSz="731520">
              <a:defRPr sz="4050" b="1">
                <a:solidFill>
                  <a:srgbClr val="0044B5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lang="en-US" sz="2800" b="1" dirty="0">
                <a:solidFill>
                  <a:srgbClr val="0044B5"/>
                </a:solidFill>
                <a:latin typeface="Antonio" pitchFamily="2" charset="77"/>
                <a:ea typeface="Nimbus Sans Narrow"/>
                <a:cs typeface="Nimbus Sans Narrow"/>
              </a:rPr>
              <a:t>UNITED WAY 211</a:t>
            </a:r>
            <a:endParaRPr sz="2800" b="1" dirty="0">
              <a:solidFill>
                <a:srgbClr val="0044B5"/>
              </a:solidFill>
              <a:latin typeface="Antonio" pitchFamily="2" charset="77"/>
              <a:ea typeface="Nimbus Sans Narrow"/>
              <a:cs typeface="Nimbus Sans Narrow"/>
            </a:endParaRPr>
          </a:p>
        </p:txBody>
      </p:sp>
      <p:sp>
        <p:nvSpPr>
          <p:cNvPr id="26" name="headline">
            <a:extLst>
              <a:ext uri="{FF2B5EF4-FFF2-40B4-BE49-F238E27FC236}">
                <a16:creationId xmlns:a16="http://schemas.microsoft.com/office/drawing/2014/main" id="{20CC256A-D9F3-69F9-93FB-6A6ECE2E20ED}"/>
              </a:ext>
            </a:extLst>
          </p:cNvPr>
          <p:cNvSpPr>
            <a:spLocks noGrp="1"/>
          </p:cNvSpPr>
          <p:nvPr/>
        </p:nvSpPr>
        <p:spPr>
          <a:xfrm>
            <a:off x="800098" y="2809532"/>
            <a:ext cx="2759964" cy="8868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defTabSz="731520">
              <a:defRPr sz="4050" b="1">
                <a:solidFill>
                  <a:srgbClr val="0044B5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lang="en-US" sz="2800" b="1" dirty="0">
                <a:solidFill>
                  <a:srgbClr val="FD372C"/>
                </a:solidFill>
                <a:latin typeface="Antonio" pitchFamily="2" charset="77"/>
                <a:ea typeface="Nimbus Sans Narrow"/>
                <a:cs typeface="Nimbus Sans Narrow"/>
              </a:rPr>
              <a:t>INVESTMENTS &amp; PARTNERSHIPS</a:t>
            </a:r>
            <a:endParaRPr sz="2800" b="1" dirty="0">
              <a:solidFill>
                <a:srgbClr val="FD372C"/>
              </a:solidFill>
              <a:latin typeface="Antonio" pitchFamily="2" charset="77"/>
              <a:ea typeface="Nimbus Sans Narrow"/>
              <a:cs typeface="Nimbus Sans Narrow"/>
            </a:endParaRPr>
          </a:p>
        </p:txBody>
      </p:sp>
      <p:sp>
        <p:nvSpPr>
          <p:cNvPr id="27" name="headline">
            <a:extLst>
              <a:ext uri="{FF2B5EF4-FFF2-40B4-BE49-F238E27FC236}">
                <a16:creationId xmlns:a16="http://schemas.microsoft.com/office/drawing/2014/main" id="{7DF599D8-4C69-B1C7-E9AA-F7A5E3534F36}"/>
              </a:ext>
            </a:extLst>
          </p:cNvPr>
          <p:cNvSpPr>
            <a:spLocks noGrp="1"/>
          </p:cNvSpPr>
          <p:nvPr/>
        </p:nvSpPr>
        <p:spPr>
          <a:xfrm>
            <a:off x="800098" y="4077365"/>
            <a:ext cx="3161735" cy="81524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defTabSz="731520">
              <a:defRPr sz="4050" b="1">
                <a:solidFill>
                  <a:srgbClr val="0044B5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lang="en-US" sz="2800" b="1" dirty="0">
                <a:solidFill>
                  <a:srgbClr val="FFBA00"/>
                </a:solidFill>
                <a:latin typeface="Antonio" pitchFamily="2" charset="77"/>
                <a:ea typeface="Nimbus Sans Narrow"/>
                <a:cs typeface="Nimbus Sans Narrow"/>
              </a:rPr>
              <a:t>EMPLOYER BASED SOLUTIONS</a:t>
            </a:r>
            <a:endParaRPr sz="2800" b="1" dirty="0">
              <a:solidFill>
                <a:srgbClr val="FFBA00"/>
              </a:solidFill>
              <a:latin typeface="Antonio" pitchFamily="2" charset="77"/>
              <a:ea typeface="Nimbus Sans Narrow"/>
              <a:cs typeface="Nimbus Sans Narrow"/>
            </a:endParaRPr>
          </a:p>
        </p:txBody>
      </p:sp>
      <p:sp>
        <p:nvSpPr>
          <p:cNvPr id="28" name="headline">
            <a:extLst>
              <a:ext uri="{FF2B5EF4-FFF2-40B4-BE49-F238E27FC236}">
                <a16:creationId xmlns:a16="http://schemas.microsoft.com/office/drawing/2014/main" id="{A86FDC28-223B-F74F-4E6C-725C3D374738}"/>
              </a:ext>
            </a:extLst>
          </p:cNvPr>
          <p:cNvSpPr>
            <a:spLocks noGrp="1"/>
          </p:cNvSpPr>
          <p:nvPr/>
        </p:nvSpPr>
        <p:spPr>
          <a:xfrm>
            <a:off x="800098" y="5273583"/>
            <a:ext cx="3161735" cy="103131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defTabSz="731520">
              <a:defRPr sz="4050" b="1">
                <a:solidFill>
                  <a:srgbClr val="0044B5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lang="en-US" sz="2800" b="1" dirty="0">
                <a:solidFill>
                  <a:srgbClr val="646567"/>
                </a:solidFill>
                <a:latin typeface="Antonio" pitchFamily="2" charset="77"/>
                <a:ea typeface="Nimbus Sans Narrow"/>
                <a:cs typeface="Nimbus Sans Narrow"/>
              </a:rPr>
              <a:t>PUBLIC POLICY ADVOCACY</a:t>
            </a:r>
            <a:endParaRPr sz="2800" b="1" dirty="0">
              <a:solidFill>
                <a:srgbClr val="646567"/>
              </a:solidFill>
              <a:latin typeface="Antonio" pitchFamily="2" charset="77"/>
              <a:ea typeface="Nimbus Sans Narrow"/>
              <a:cs typeface="Nimbus Sans Narrow"/>
            </a:endParaRPr>
          </a:p>
        </p:txBody>
      </p:sp>
      <p:sp>
        <p:nvSpPr>
          <p:cNvPr id="35" name="brand-arc">
            <a:extLst>
              <a:ext uri="{FF2B5EF4-FFF2-40B4-BE49-F238E27FC236}">
                <a16:creationId xmlns:a16="http://schemas.microsoft.com/office/drawing/2014/main" id="{7870EDFB-C0B7-3E99-7130-632F4B072314}"/>
              </a:ext>
            </a:extLst>
          </p:cNvPr>
          <p:cNvSpPr>
            <a:spLocks noGrp="1"/>
          </p:cNvSpPr>
          <p:nvPr/>
        </p:nvSpPr>
        <p:spPr>
          <a:xfrm>
            <a:off x="10706724" y="-1143001"/>
            <a:ext cx="3467100" cy="9144000"/>
          </a:xfrm>
          <a:prstGeom prst="ellipse">
            <a:avLst/>
          </a:prstGeom>
          <a:noFill/>
          <a:ln w="11906">
            <a:solidFill>
              <a:srgbClr val="FD372C"/>
            </a:solidFill>
            <a:prstDash val="solid"/>
          </a:ln>
        </p:spPr>
        <p:txBody>
          <a:bodyPr/>
          <a:lstStyle/>
          <a:p>
            <a:pPr defTabSz="731520"/>
            <a:endParaRPr lang="en-US" sz="144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758B4A9-F003-7A80-A95E-38F246BA092A}"/>
              </a:ext>
            </a:extLst>
          </p:cNvPr>
          <p:cNvCxnSpPr>
            <a:cxnSpLocks/>
          </p:cNvCxnSpPr>
          <p:nvPr/>
        </p:nvCxnSpPr>
        <p:spPr>
          <a:xfrm>
            <a:off x="800098" y="6495390"/>
            <a:ext cx="10267293" cy="0"/>
          </a:xfrm>
          <a:prstGeom prst="line">
            <a:avLst/>
          </a:prstGeom>
          <a:ln w="12700">
            <a:solidFill>
              <a:srgbClr val="0044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689066C-3E86-D6E3-56B5-196EBC4023AA}"/>
              </a:ext>
            </a:extLst>
          </p:cNvPr>
          <p:cNvCxnSpPr>
            <a:cxnSpLocks/>
          </p:cNvCxnSpPr>
          <p:nvPr/>
        </p:nvCxnSpPr>
        <p:spPr>
          <a:xfrm>
            <a:off x="800098" y="2619047"/>
            <a:ext cx="9447911" cy="0"/>
          </a:xfrm>
          <a:prstGeom prst="line">
            <a:avLst/>
          </a:prstGeom>
          <a:ln w="12700">
            <a:solidFill>
              <a:srgbClr val="0044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4F80F9C-08E3-C849-2FFA-9FA1F53A46B8}"/>
              </a:ext>
            </a:extLst>
          </p:cNvPr>
          <p:cNvCxnSpPr>
            <a:cxnSpLocks/>
          </p:cNvCxnSpPr>
          <p:nvPr/>
        </p:nvCxnSpPr>
        <p:spPr>
          <a:xfrm>
            <a:off x="800098" y="3886880"/>
            <a:ext cx="9445752" cy="0"/>
          </a:xfrm>
          <a:prstGeom prst="line">
            <a:avLst/>
          </a:prstGeom>
          <a:ln w="12700">
            <a:solidFill>
              <a:srgbClr val="0044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EBF4CB4-DB3F-C011-9B94-C5D91E69392E}"/>
              </a:ext>
            </a:extLst>
          </p:cNvPr>
          <p:cNvCxnSpPr>
            <a:cxnSpLocks/>
          </p:cNvCxnSpPr>
          <p:nvPr/>
        </p:nvCxnSpPr>
        <p:spPr>
          <a:xfrm>
            <a:off x="800098" y="5083098"/>
            <a:ext cx="9445752" cy="0"/>
          </a:xfrm>
          <a:prstGeom prst="line">
            <a:avLst/>
          </a:prstGeom>
          <a:ln w="12700">
            <a:solidFill>
              <a:srgbClr val="0044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68882D4-F4D7-3175-62E2-E0C9B37B75A7}"/>
              </a:ext>
            </a:extLst>
          </p:cNvPr>
          <p:cNvSpPr txBox="1"/>
          <p:nvPr/>
        </p:nvSpPr>
        <p:spPr>
          <a:xfrm>
            <a:off x="3560060" y="2033659"/>
            <a:ext cx="8071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31520">
              <a:spcAft>
                <a:spcPts val="4"/>
              </a:spcAft>
            </a:pPr>
            <a:r>
              <a:rPr lang="en-US" sz="2000" dirty="0">
                <a:solidFill>
                  <a:srgbClr val="6465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211 connects people to the right help at the right time. </a:t>
            </a:r>
            <a:endParaRPr lang="en-US" sz="2000" b="1" dirty="0">
              <a:solidFill>
                <a:srgbClr val="646567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3398DE-A51B-10EE-EDC6-0A304D41B173}"/>
              </a:ext>
            </a:extLst>
          </p:cNvPr>
          <p:cNvSpPr txBox="1"/>
          <p:nvPr/>
        </p:nvSpPr>
        <p:spPr>
          <a:xfrm>
            <a:off x="3560061" y="3082497"/>
            <a:ext cx="8071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31520">
              <a:spcAft>
                <a:spcPts val="4"/>
              </a:spcAft>
            </a:pPr>
            <a:r>
              <a:rPr lang="en-US" sz="2000" dirty="0">
                <a:solidFill>
                  <a:srgbClr val="6465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Invests strategically to scale what works</a:t>
            </a:r>
            <a:endParaRPr lang="en-US" sz="2000" b="1" dirty="0">
              <a:solidFill>
                <a:srgbClr val="646567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C5C18B-F643-A44E-CA76-BB904AF840CD}"/>
              </a:ext>
            </a:extLst>
          </p:cNvPr>
          <p:cNvSpPr txBox="1"/>
          <p:nvPr/>
        </p:nvSpPr>
        <p:spPr>
          <a:xfrm>
            <a:off x="3560062" y="4284934"/>
            <a:ext cx="8071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31520">
              <a:spcAft>
                <a:spcPts val="4"/>
              </a:spcAft>
            </a:pPr>
            <a:r>
              <a:rPr lang="en-US" sz="2000" dirty="0">
                <a:solidFill>
                  <a:srgbClr val="6465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Supports employees through solutions like Bridges@Work</a:t>
            </a:r>
            <a:endParaRPr lang="en-US" sz="2000" b="1" dirty="0">
              <a:solidFill>
                <a:srgbClr val="646567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F4B64A-E767-F172-1514-6517C654BCE8}"/>
              </a:ext>
            </a:extLst>
          </p:cNvPr>
          <p:cNvSpPr txBox="1"/>
          <p:nvPr/>
        </p:nvSpPr>
        <p:spPr>
          <a:xfrm>
            <a:off x="3573451" y="5511634"/>
            <a:ext cx="74081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31520">
              <a:spcAft>
                <a:spcPts val="4"/>
              </a:spcAft>
            </a:pPr>
            <a:r>
              <a:rPr lang="en-US" sz="2000" dirty="0">
                <a:solidFill>
                  <a:srgbClr val="6465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Creates change through partnership with lawmakers and policy influencers</a:t>
            </a:r>
            <a:endParaRPr lang="en-US" sz="2000" b="1" dirty="0">
              <a:solidFill>
                <a:srgbClr val="646567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84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7F84B-E1FE-1F2C-2C5B-93D68983E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F720EC-F90B-24A1-A3C4-09A45C389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3F72B-6D57-7943-9AB2-0B64FAA5A8E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942B42-43BA-E092-E50B-D279645228AB}"/>
              </a:ext>
            </a:extLst>
          </p:cNvPr>
          <p:cNvSpPr txBox="1"/>
          <p:nvPr/>
        </p:nvSpPr>
        <p:spPr>
          <a:xfrm>
            <a:off x="489019" y="539185"/>
            <a:ext cx="638843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4400" b="1" u="none" strike="noStrike" dirty="0">
                <a:solidFill>
                  <a:srgbClr val="0044B5"/>
                </a:solidFill>
                <a:effectLst/>
                <a:latin typeface="Antonio" pitchFamily="2" charset="77"/>
              </a:rPr>
              <a:t>UNITED WAY 211</a:t>
            </a:r>
            <a:endParaRPr lang="en-US" sz="440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DD7CCF-AA78-0812-F388-78A96FBBA8C0}"/>
              </a:ext>
            </a:extLst>
          </p:cNvPr>
          <p:cNvSpPr txBox="1"/>
          <p:nvPr/>
        </p:nvSpPr>
        <p:spPr>
          <a:xfrm>
            <a:off x="7860904" y="2657208"/>
            <a:ext cx="3508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Palanquin" panose="020B0004020203020204" pitchFamily="34" charset="0"/>
                <a:cs typeface="Palanquin" panose="020B0004020203020204" pitchFamily="34" charset="0"/>
              </a:rPr>
              <a:t>$XX,XXX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F18942-4561-BE63-45B1-2DB67B925226}"/>
              </a:ext>
            </a:extLst>
          </p:cNvPr>
          <p:cNvSpPr txBox="1"/>
          <p:nvPr/>
        </p:nvSpPr>
        <p:spPr>
          <a:xfrm>
            <a:off x="8341122" y="3739128"/>
            <a:ext cx="25478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2400" algn="l" rtl="0" fontAlgn="base">
              <a:spcBef>
                <a:spcPts val="600"/>
              </a:spcBef>
            </a:pPr>
            <a:r>
              <a:rPr lang="en-US" sz="240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Raised in 2025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4088E97-30B3-20BA-44C5-3588598BE04F}"/>
              </a:ext>
            </a:extLst>
          </p:cNvPr>
          <p:cNvSpPr txBox="1">
            <a:spLocks/>
          </p:cNvSpPr>
          <p:nvPr/>
        </p:nvSpPr>
        <p:spPr>
          <a:xfrm>
            <a:off x="489020" y="1847811"/>
            <a:ext cx="5707499" cy="37942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rgbClr val="0044B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6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220,000</a:t>
            </a:r>
            <a:r>
              <a:rPr lang="en-US" sz="6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</a:p>
          <a:p>
            <a:pPr algn="l"/>
            <a:r>
              <a:rPr lang="en-US" sz="28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calls for help answered</a:t>
            </a:r>
          </a:p>
          <a:p>
            <a:pPr algn="l"/>
            <a:endParaRPr lang="en-US" sz="3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6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out of 3</a:t>
            </a:r>
            <a:r>
              <a:rPr lang="en-US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/>
            <a:r>
              <a:rPr lang="en-US" sz="28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211 callers are employed</a:t>
            </a:r>
          </a:p>
        </p:txBody>
      </p:sp>
      <p:pic>
        <p:nvPicPr>
          <p:cNvPr id="11" name="Picture 10" descr="A person looking at a piece of paper&#10;&#10;AI-generated content may be incorrect.">
            <a:extLst>
              <a:ext uri="{FF2B5EF4-FFF2-40B4-BE49-F238E27FC236}">
                <a16:creationId xmlns:a16="http://schemas.microsoft.com/office/drawing/2014/main" id="{83FAA5B6-EC99-1F1D-9868-52A8607EC4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776"/>
          <a:stretch>
            <a:fillRect/>
          </a:stretch>
        </p:blipFill>
        <p:spPr>
          <a:xfrm>
            <a:off x="6484500" y="0"/>
            <a:ext cx="5707499" cy="6858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A700ABF-B07D-ECBA-8CEB-D51742A381CF}"/>
              </a:ext>
            </a:extLst>
          </p:cNvPr>
          <p:cNvCxnSpPr>
            <a:cxnSpLocks/>
          </p:cNvCxnSpPr>
          <p:nvPr/>
        </p:nvCxnSpPr>
        <p:spPr>
          <a:xfrm>
            <a:off x="633919" y="1308626"/>
            <a:ext cx="1171575" cy="0"/>
          </a:xfrm>
          <a:prstGeom prst="line">
            <a:avLst/>
          </a:prstGeom>
          <a:ln w="28575">
            <a:solidFill>
              <a:srgbClr val="FD3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949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729EA-F073-ECA9-91CA-22092E081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A068AE-0108-EF3D-00DA-608FBDBCA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3F72B-6D57-7943-9AB2-0B64FAA5A8E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83427A-2872-4A6F-21C5-1FF0CE964D33}"/>
              </a:ext>
            </a:extLst>
          </p:cNvPr>
          <p:cNvSpPr txBox="1"/>
          <p:nvPr/>
        </p:nvSpPr>
        <p:spPr>
          <a:xfrm>
            <a:off x="489019" y="539185"/>
            <a:ext cx="80195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4400" b="1" u="none" strike="noStrike" dirty="0">
                <a:solidFill>
                  <a:srgbClr val="0044B5"/>
                </a:solidFill>
                <a:effectLst/>
                <a:latin typeface="Antonio" pitchFamily="2" charset="77"/>
              </a:rPr>
              <a:t>INVESTMENTS &amp; </a:t>
            </a:r>
            <a:r>
              <a:rPr lang="en-US" sz="4400" b="1" dirty="0">
                <a:solidFill>
                  <a:srgbClr val="0044B5"/>
                </a:solidFill>
                <a:latin typeface="Antonio" pitchFamily="2" charset="77"/>
              </a:rPr>
              <a:t>PARTNERSHIP</a:t>
            </a:r>
            <a:endParaRPr lang="en-US" sz="440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89E5A62-CCC0-E90E-D349-FAF8DCA93571}"/>
              </a:ext>
            </a:extLst>
          </p:cNvPr>
          <p:cNvCxnSpPr>
            <a:cxnSpLocks/>
          </p:cNvCxnSpPr>
          <p:nvPr/>
        </p:nvCxnSpPr>
        <p:spPr>
          <a:xfrm>
            <a:off x="633919" y="1308626"/>
            <a:ext cx="1171575" cy="0"/>
          </a:xfrm>
          <a:prstGeom prst="line">
            <a:avLst/>
          </a:prstGeom>
          <a:ln w="28575">
            <a:solidFill>
              <a:srgbClr val="FD3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brand-arc">
            <a:extLst>
              <a:ext uri="{FF2B5EF4-FFF2-40B4-BE49-F238E27FC236}">
                <a16:creationId xmlns:a16="http://schemas.microsoft.com/office/drawing/2014/main" id="{32432BC8-CDAE-D9EC-80F5-5DBAB334AC84}"/>
              </a:ext>
            </a:extLst>
          </p:cNvPr>
          <p:cNvSpPr>
            <a:spLocks noGrp="1"/>
          </p:cNvSpPr>
          <p:nvPr/>
        </p:nvSpPr>
        <p:spPr>
          <a:xfrm>
            <a:off x="10838265" y="-1143000"/>
            <a:ext cx="3467100" cy="9144000"/>
          </a:xfrm>
          <a:prstGeom prst="ellipse">
            <a:avLst/>
          </a:prstGeom>
          <a:noFill/>
          <a:ln w="11906">
            <a:solidFill>
              <a:srgbClr val="FD372C"/>
            </a:solidFill>
            <a:prstDash val="solid"/>
          </a:ln>
        </p:spPr>
        <p:txBody>
          <a:bodyPr/>
          <a:lstStyle/>
          <a:p>
            <a:pPr defTabSz="731520"/>
            <a:endParaRPr lang="en-US" sz="144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E6D6-D4E7-C6D8-653F-D9628291A516}"/>
              </a:ext>
            </a:extLst>
          </p:cNvPr>
          <p:cNvCxnSpPr>
            <a:cxnSpLocks/>
          </p:cNvCxnSpPr>
          <p:nvPr/>
        </p:nvCxnSpPr>
        <p:spPr>
          <a:xfrm>
            <a:off x="800100" y="6495390"/>
            <a:ext cx="10267293" cy="0"/>
          </a:xfrm>
          <a:prstGeom prst="line">
            <a:avLst/>
          </a:prstGeom>
          <a:ln w="12700">
            <a:solidFill>
              <a:srgbClr val="0044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C0D8039-BA83-5C7D-DBE9-81497F2DFBA7}"/>
              </a:ext>
            </a:extLst>
          </p:cNvPr>
          <p:cNvSpPr txBox="1"/>
          <p:nvPr/>
        </p:nvSpPr>
        <p:spPr>
          <a:xfrm>
            <a:off x="489020" y="1373864"/>
            <a:ext cx="8719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6465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coordinated response to Economic Mobility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AAB59AE2-A278-2BE8-6350-52E6324F0E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2880222"/>
              </p:ext>
            </p:extLst>
          </p:nvPr>
        </p:nvGraphicFramePr>
        <p:xfrm>
          <a:off x="2920290" y="2061885"/>
          <a:ext cx="6026912" cy="3968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06781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0281B-4B21-039E-E7FE-0939DFF17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005634-EF28-DB0D-23BD-4AB903505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3F72B-6D57-7943-9AB2-0B64FAA5A8E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51FD71-FD74-3DA8-CDCE-71670DE07FA6}"/>
              </a:ext>
            </a:extLst>
          </p:cNvPr>
          <p:cNvSpPr txBox="1"/>
          <p:nvPr/>
        </p:nvSpPr>
        <p:spPr>
          <a:xfrm>
            <a:off x="489020" y="539185"/>
            <a:ext cx="752360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4400" b="1" u="none" strike="noStrike" dirty="0">
                <a:solidFill>
                  <a:srgbClr val="0044B5"/>
                </a:solidFill>
                <a:effectLst/>
                <a:latin typeface="Antonio" pitchFamily="2" charset="77"/>
              </a:rPr>
              <a:t>EMPLOYER-BASED SOLUTIONS</a:t>
            </a:r>
            <a:endParaRPr lang="en-US" sz="440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C844544-B4BF-C23A-ACE3-C1AB731AB747}"/>
              </a:ext>
            </a:extLst>
          </p:cNvPr>
          <p:cNvCxnSpPr>
            <a:cxnSpLocks/>
          </p:cNvCxnSpPr>
          <p:nvPr/>
        </p:nvCxnSpPr>
        <p:spPr>
          <a:xfrm>
            <a:off x="633919" y="1308626"/>
            <a:ext cx="1171575" cy="0"/>
          </a:xfrm>
          <a:prstGeom prst="line">
            <a:avLst/>
          </a:prstGeom>
          <a:ln w="28575">
            <a:solidFill>
              <a:srgbClr val="FD3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brand-arc">
            <a:extLst>
              <a:ext uri="{FF2B5EF4-FFF2-40B4-BE49-F238E27FC236}">
                <a16:creationId xmlns:a16="http://schemas.microsoft.com/office/drawing/2014/main" id="{BB916B8B-383C-DF67-0634-EED817B13076}"/>
              </a:ext>
            </a:extLst>
          </p:cNvPr>
          <p:cNvSpPr>
            <a:spLocks noGrp="1"/>
          </p:cNvSpPr>
          <p:nvPr/>
        </p:nvSpPr>
        <p:spPr>
          <a:xfrm>
            <a:off x="10838265" y="-1143000"/>
            <a:ext cx="3467100" cy="9144000"/>
          </a:xfrm>
          <a:prstGeom prst="ellipse">
            <a:avLst/>
          </a:prstGeom>
          <a:noFill/>
          <a:ln w="11906">
            <a:solidFill>
              <a:srgbClr val="FD372C"/>
            </a:solidFill>
            <a:prstDash val="solid"/>
          </a:ln>
        </p:spPr>
        <p:txBody>
          <a:bodyPr/>
          <a:lstStyle/>
          <a:p>
            <a:pPr defTabSz="731520"/>
            <a:endParaRPr lang="en-US" sz="144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874B442-0808-9932-AC56-7E2125E86B91}"/>
              </a:ext>
            </a:extLst>
          </p:cNvPr>
          <p:cNvCxnSpPr>
            <a:cxnSpLocks/>
          </p:cNvCxnSpPr>
          <p:nvPr/>
        </p:nvCxnSpPr>
        <p:spPr>
          <a:xfrm>
            <a:off x="800100" y="6495390"/>
            <a:ext cx="10267293" cy="0"/>
          </a:xfrm>
          <a:prstGeom prst="line">
            <a:avLst/>
          </a:prstGeom>
          <a:ln w="12700">
            <a:solidFill>
              <a:srgbClr val="0044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A16E8FD-EC91-31C3-A0EC-99365A5E0B08}"/>
              </a:ext>
            </a:extLst>
          </p:cNvPr>
          <p:cNvSpPr txBox="1"/>
          <p:nvPr/>
        </p:nvSpPr>
        <p:spPr>
          <a:xfrm>
            <a:off x="489020" y="1373864"/>
            <a:ext cx="8719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6465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Bridges@Work</a:t>
            </a:r>
          </a:p>
        </p:txBody>
      </p:sp>
      <p:pic>
        <p:nvPicPr>
          <p:cNvPr id="4" name="Online Media 3" title="Bridges@Work - Extended">
            <a:hlinkClick r:id="" action="ppaction://media"/>
            <a:extLst>
              <a:ext uri="{FF2B5EF4-FFF2-40B4-BE49-F238E27FC236}">
                <a16:creationId xmlns:a16="http://schemas.microsoft.com/office/drawing/2014/main" id="{161C16B1-D894-9423-001A-5CCE2C38F76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89367" y="1839211"/>
            <a:ext cx="7888758" cy="444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499258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C3B033B-1CE3-4049-9437-99D7B862F52E}"/>
              </a:ext>
            </a:extLst>
          </p:cNvPr>
          <p:cNvSpPr>
            <a:spLocks noGrp="1"/>
          </p:cNvSpPr>
          <p:nvPr/>
        </p:nvSpPr>
        <p:spPr>
          <a:xfrm>
            <a:off x="11191875" y="6362700"/>
            <a:ext cx="333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0044B5"/>
                </a:solidFill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0044B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08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9BFD48-8B7A-466C-859A-F176DC440D2E}"/>
              </a:ext>
            </a:extLst>
          </p:cNvPr>
          <p:cNvSpPr>
            <a:spLocks noGrp="1"/>
          </p:cNvSpPr>
          <p:nvPr/>
        </p:nvSpPr>
        <p:spPr>
          <a:xfrm>
            <a:off x="857250" y="3333750"/>
            <a:ext cx="9715500" cy="76200"/>
          </a:xfrm>
          <a:prstGeom prst="rect">
            <a:avLst/>
          </a:prstGeom>
          <a:solidFill>
            <a:srgbClr val="E8F0FC"/>
          </a:solidFill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5CB1C2-EA10-42CE-BA14-1CAB3B2542CE}"/>
              </a:ext>
            </a:extLst>
          </p:cNvPr>
          <p:cNvSpPr>
            <a:spLocks noGrp="1"/>
          </p:cNvSpPr>
          <p:nvPr/>
        </p:nvSpPr>
        <p:spPr>
          <a:xfrm>
            <a:off x="857250" y="3322598"/>
            <a:ext cx="3238500" cy="76200"/>
          </a:xfrm>
          <a:prstGeom prst="rect">
            <a:avLst/>
          </a:prstGeom>
          <a:solidFill>
            <a:srgbClr val="0044B5"/>
          </a:solidFill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44B5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291F5C-BCB9-40F4-8216-073E345D4889}"/>
              </a:ext>
            </a:extLst>
          </p:cNvPr>
          <p:cNvSpPr>
            <a:spLocks noGrp="1"/>
          </p:cNvSpPr>
          <p:nvPr/>
        </p:nvSpPr>
        <p:spPr>
          <a:xfrm>
            <a:off x="4095750" y="3322598"/>
            <a:ext cx="3238500" cy="76200"/>
          </a:xfrm>
          <a:prstGeom prst="rect">
            <a:avLst/>
          </a:prstGeom>
          <a:solidFill>
            <a:srgbClr val="FFBA00"/>
          </a:solidFill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139BBF-9A1C-4B65-8324-A97F80C6D799}"/>
              </a:ext>
            </a:extLst>
          </p:cNvPr>
          <p:cNvSpPr>
            <a:spLocks noGrp="1"/>
          </p:cNvSpPr>
          <p:nvPr/>
        </p:nvSpPr>
        <p:spPr>
          <a:xfrm>
            <a:off x="7334250" y="3322598"/>
            <a:ext cx="3238500" cy="76200"/>
          </a:xfrm>
          <a:prstGeom prst="rect">
            <a:avLst/>
          </a:prstGeom>
          <a:solidFill>
            <a:srgbClr val="FD372C"/>
          </a:solidFill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C5AC5CC-3E15-451D-9F4A-646E2A1A1202}"/>
              </a:ext>
            </a:extLst>
          </p:cNvPr>
          <p:cNvSpPr>
            <a:spLocks noGrp="1"/>
          </p:cNvSpPr>
          <p:nvPr/>
        </p:nvSpPr>
        <p:spPr>
          <a:xfrm>
            <a:off x="2095500" y="3093998"/>
            <a:ext cx="514350" cy="514350"/>
          </a:xfrm>
          <a:prstGeom prst="ellipse">
            <a:avLst/>
          </a:prstGeom>
          <a:solidFill>
            <a:srgbClr val="0044B5"/>
          </a:solidFill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6DDA86-DF7B-4D98-8D94-55E022FE7580}"/>
              </a:ext>
            </a:extLst>
          </p:cNvPr>
          <p:cNvSpPr>
            <a:spLocks noGrp="1"/>
          </p:cNvSpPr>
          <p:nvPr/>
        </p:nvSpPr>
        <p:spPr>
          <a:xfrm>
            <a:off x="2095500" y="3093998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FFFFFF"/>
                </a:solidFill>
              </a:defRPr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A3463A-E6C2-4B81-9691-9685F104CC6A}"/>
              </a:ext>
            </a:extLst>
          </p:cNvPr>
          <p:cNvSpPr>
            <a:spLocks noGrp="1"/>
          </p:cNvSpPr>
          <p:nvPr/>
        </p:nvSpPr>
        <p:spPr>
          <a:xfrm>
            <a:off x="5334000" y="3093998"/>
            <a:ext cx="514350" cy="514350"/>
          </a:xfrm>
          <a:prstGeom prst="ellipse">
            <a:avLst/>
          </a:prstGeom>
          <a:solidFill>
            <a:srgbClr val="FFBA00"/>
          </a:solidFill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E453DB-F3F0-4FCD-AB1F-0BCD635A14E0}"/>
              </a:ext>
            </a:extLst>
          </p:cNvPr>
          <p:cNvSpPr>
            <a:spLocks noGrp="1"/>
          </p:cNvSpPr>
          <p:nvPr/>
        </p:nvSpPr>
        <p:spPr>
          <a:xfrm>
            <a:off x="5334000" y="3093998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21296B"/>
                </a:solidFill>
              </a:defRPr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9F788A1-60DF-4C34-A445-3F6531623C76}"/>
              </a:ext>
            </a:extLst>
          </p:cNvPr>
          <p:cNvSpPr>
            <a:spLocks noGrp="1"/>
          </p:cNvSpPr>
          <p:nvPr/>
        </p:nvSpPr>
        <p:spPr>
          <a:xfrm>
            <a:off x="8572500" y="3093998"/>
            <a:ext cx="514350" cy="514350"/>
          </a:xfrm>
          <a:prstGeom prst="ellipse">
            <a:avLst/>
          </a:prstGeom>
          <a:solidFill>
            <a:srgbClr val="FD372C"/>
          </a:solidFill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C577B8-40D9-4E31-8316-03CE8427002D}"/>
              </a:ext>
            </a:extLst>
          </p:cNvPr>
          <p:cNvSpPr>
            <a:spLocks noGrp="1"/>
          </p:cNvSpPr>
          <p:nvPr/>
        </p:nvSpPr>
        <p:spPr>
          <a:xfrm>
            <a:off x="8572500" y="3093998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FFFFFF"/>
                </a:solidFill>
              </a:defRPr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" name="headline">
            <a:extLst>
              <a:ext uri="{FF2B5EF4-FFF2-40B4-BE49-F238E27FC236}">
                <a16:creationId xmlns:a16="http://schemas.microsoft.com/office/drawing/2014/main" id="{6D86AD28-4DBB-AB26-CADE-6E8463EBE785}"/>
              </a:ext>
            </a:extLst>
          </p:cNvPr>
          <p:cNvSpPr>
            <a:spLocks noGrp="1"/>
          </p:cNvSpPr>
          <p:nvPr/>
        </p:nvSpPr>
        <p:spPr>
          <a:xfrm>
            <a:off x="132736" y="337313"/>
            <a:ext cx="9372600" cy="120083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defTabSz="731520">
              <a:defRPr sz="4050" b="1">
                <a:solidFill>
                  <a:srgbClr val="0044B5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lang="en-US" sz="4000" dirty="0">
                <a:solidFill>
                  <a:srgbClr val="0044B5"/>
                </a:solidFill>
                <a:latin typeface="Nimbus Sans Narrow"/>
              </a:rPr>
              <a:t>UNITED WAY IS THE BRIDGE FROM CRISIS TO POSSIBILITY</a:t>
            </a:r>
            <a:endParaRPr sz="4000" b="1" dirty="0">
              <a:solidFill>
                <a:srgbClr val="0044B5"/>
              </a:solidFill>
              <a:latin typeface="Antonio" pitchFamily="2" charset="77"/>
              <a:ea typeface="Nimbus Sans Narrow"/>
              <a:cs typeface="Nimbus Sans Narrow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02BD9AB-B978-8205-0F8E-DE6E3E5853EB}"/>
              </a:ext>
            </a:extLst>
          </p:cNvPr>
          <p:cNvCxnSpPr>
            <a:cxnSpLocks/>
          </p:cNvCxnSpPr>
          <p:nvPr/>
        </p:nvCxnSpPr>
        <p:spPr>
          <a:xfrm>
            <a:off x="271462" y="1304269"/>
            <a:ext cx="1171575" cy="0"/>
          </a:xfrm>
          <a:prstGeom prst="line">
            <a:avLst/>
          </a:prstGeom>
          <a:ln w="28575">
            <a:solidFill>
              <a:srgbClr val="FD37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2C58D26-183D-9CC3-9944-0F3EF16D95C0}"/>
              </a:ext>
            </a:extLst>
          </p:cNvPr>
          <p:cNvSpPr txBox="1"/>
          <p:nvPr/>
        </p:nvSpPr>
        <p:spPr>
          <a:xfrm>
            <a:off x="0" y="5575652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44B5"/>
                </a:solidFill>
              </a:rPr>
              <a:t>Making a Difference Together.</a:t>
            </a:r>
            <a:endParaRPr lang="en-US" sz="2400" dirty="0">
              <a:solidFill>
                <a:srgbClr val="0044B5"/>
              </a:solidFill>
              <a:latin typeface="Antonio" pitchFamily="2" charset="77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E162200-2580-7B69-8B3B-FD53616F6409}"/>
              </a:ext>
            </a:extLst>
          </p:cNvPr>
          <p:cNvSpPr txBox="1"/>
          <p:nvPr/>
        </p:nvSpPr>
        <p:spPr>
          <a:xfrm>
            <a:off x="800100" y="2271130"/>
            <a:ext cx="3295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rgbClr val="0044B5"/>
                </a:solidFill>
                <a:latin typeface="Antonio" pitchFamily="2" charset="77"/>
                <a:cs typeface="Arial" panose="020B0604020202020204" pitchFamily="34" charset="0"/>
              </a:rPr>
              <a:t>HELP ANYONE IN CRISIS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A8FC46F-DAD3-27AA-0204-1D9DF3C0363D}"/>
              </a:ext>
            </a:extLst>
          </p:cNvPr>
          <p:cNvSpPr txBox="1"/>
          <p:nvPr/>
        </p:nvSpPr>
        <p:spPr>
          <a:xfrm>
            <a:off x="4095750" y="2312482"/>
            <a:ext cx="3238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rgbClr val="FFBA00"/>
                </a:solidFill>
                <a:latin typeface="Antonio" pitchFamily="2" charset="77"/>
                <a:cs typeface="Arial" panose="020B0604020202020204" pitchFamily="34" charset="0"/>
              </a:rPr>
              <a:t>BUILD FINANCIAL STABILILTY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1EE1098-A492-BC6B-EC34-55A3412742DB}"/>
              </a:ext>
            </a:extLst>
          </p:cNvPr>
          <p:cNvSpPr txBox="1"/>
          <p:nvPr/>
        </p:nvSpPr>
        <p:spPr>
          <a:xfrm>
            <a:off x="7334250" y="2284497"/>
            <a:ext cx="3295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rgbClr val="FD372C"/>
                </a:solidFill>
                <a:latin typeface="Antonio" pitchFamily="2" charset="77"/>
                <a:cs typeface="Arial" panose="020B0604020202020204" pitchFamily="34" charset="0"/>
              </a:rPr>
              <a:t>OPEN DOORS TO OPPORTUNITY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C52F62-AF3A-20FB-76FB-59CB91D67A9C}"/>
              </a:ext>
            </a:extLst>
          </p:cNvPr>
          <p:cNvSpPr txBox="1"/>
          <p:nvPr/>
        </p:nvSpPr>
        <p:spPr>
          <a:xfrm>
            <a:off x="857250" y="3943311"/>
            <a:ext cx="3238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rgbClr val="6465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the right help at </a:t>
            </a:r>
          </a:p>
          <a:p>
            <a:pPr algn="ctr"/>
            <a:r>
              <a:rPr lang="en-US" sz="1600">
                <a:solidFill>
                  <a:srgbClr val="6465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right time.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CE8B6DE-200E-3A44-9930-86913FF9E565}"/>
              </a:ext>
            </a:extLst>
          </p:cNvPr>
          <p:cNvSpPr txBox="1"/>
          <p:nvPr/>
        </p:nvSpPr>
        <p:spPr>
          <a:xfrm>
            <a:off x="4095750" y="3943311"/>
            <a:ext cx="3238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rgbClr val="6465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people from falling </a:t>
            </a:r>
          </a:p>
          <a:p>
            <a:pPr algn="ctr"/>
            <a:r>
              <a:rPr lang="en-US" sz="1600">
                <a:solidFill>
                  <a:srgbClr val="6465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 crisis.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40B0628-4FD0-4207-7AF0-69A74BBB8D62}"/>
              </a:ext>
            </a:extLst>
          </p:cNvPr>
          <p:cNvSpPr txBox="1"/>
          <p:nvPr/>
        </p:nvSpPr>
        <p:spPr>
          <a:xfrm>
            <a:off x="7334251" y="3943311"/>
            <a:ext cx="3238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rgbClr val="6465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people climbing toward financial security.</a:t>
            </a:r>
          </a:p>
        </p:txBody>
      </p:sp>
      <p:sp>
        <p:nvSpPr>
          <p:cNvPr id="30" name="brand-arc">
            <a:extLst>
              <a:ext uri="{FF2B5EF4-FFF2-40B4-BE49-F238E27FC236}">
                <a16:creationId xmlns:a16="http://schemas.microsoft.com/office/drawing/2014/main" id="{2C81D6B4-8844-F190-33EC-D8167CFDBB35}"/>
              </a:ext>
            </a:extLst>
          </p:cNvPr>
          <p:cNvSpPr>
            <a:spLocks noGrp="1"/>
          </p:cNvSpPr>
          <p:nvPr/>
        </p:nvSpPr>
        <p:spPr>
          <a:xfrm>
            <a:off x="10838265" y="-1143000"/>
            <a:ext cx="3467100" cy="9144000"/>
          </a:xfrm>
          <a:prstGeom prst="ellipse">
            <a:avLst/>
          </a:prstGeom>
          <a:noFill/>
          <a:ln w="11906">
            <a:solidFill>
              <a:srgbClr val="FD372C"/>
            </a:solidFill>
            <a:prstDash val="solid"/>
          </a:ln>
        </p:spPr>
        <p:txBody>
          <a:bodyPr/>
          <a:lstStyle/>
          <a:p>
            <a:pPr defTabSz="731520"/>
            <a:endParaRPr lang="en-US" sz="144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1713B1A-1300-E832-85AB-54127CCAEF40}"/>
              </a:ext>
            </a:extLst>
          </p:cNvPr>
          <p:cNvCxnSpPr>
            <a:cxnSpLocks/>
          </p:cNvCxnSpPr>
          <p:nvPr/>
        </p:nvCxnSpPr>
        <p:spPr>
          <a:xfrm>
            <a:off x="800100" y="6495390"/>
            <a:ext cx="10267293" cy="0"/>
          </a:xfrm>
          <a:prstGeom prst="line">
            <a:avLst/>
          </a:prstGeom>
          <a:ln w="12700">
            <a:solidFill>
              <a:srgbClr val="0044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288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C13B22-F249-81CC-07AD-1948381D5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237DC530-E070-0D7B-8100-32D869719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000" y="360000"/>
            <a:ext cx="8035078" cy="21308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44B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PRESENTATION TITLE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0EC7238-18EF-1129-3F71-D0E644532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3F72B-6D57-7943-9AB2-0B64FAA5A8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44B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44B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1">
            <a:extLst>
              <a:ext uri="{FF2B5EF4-FFF2-40B4-BE49-F238E27FC236}">
                <a16:creationId xmlns:a16="http://schemas.microsoft.com/office/drawing/2014/main" id="{77F68987-AF88-0F2D-3851-00AB46BF82B4}"/>
              </a:ext>
            </a:extLst>
          </p:cNvPr>
          <p:cNvSpPr txBox="1">
            <a:spLocks/>
          </p:cNvSpPr>
          <p:nvPr/>
        </p:nvSpPr>
        <p:spPr>
          <a:xfrm>
            <a:off x="449355" y="573087"/>
            <a:ext cx="6292476" cy="701731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onio" pitchFamily="2" charset="77"/>
                <a:ea typeface="+mj-ea"/>
                <a:cs typeface="+mj-cs"/>
              </a:rPr>
              <a:t>READY TO MAKE AN IMPACT?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ntonio" pitchFamily="2" charset="77"/>
              <a:ea typeface="+mj-ea"/>
              <a:cs typeface="+mj-cs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2436D2F-897D-19E5-C067-FB4F04A9D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5" y="5839864"/>
            <a:ext cx="1789803" cy="5713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37023D-6F2B-9222-53EF-BDA273B67ABD}"/>
              </a:ext>
            </a:extLst>
          </p:cNvPr>
          <p:cNvSpPr txBox="1"/>
          <p:nvPr/>
        </p:nvSpPr>
        <p:spPr>
          <a:xfrm>
            <a:off x="396000" y="1778491"/>
            <a:ext cx="509800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A7D2FF"/>
                </a:solidFill>
                <a:effectLst/>
                <a:uLnTx/>
                <a:uFillTx/>
                <a:latin typeface="Palanquin" panose="020B0004020203020204" pitchFamily="34" charset="0"/>
                <a:ea typeface="+mn-ea"/>
                <a:cs typeface="Palanquin" panose="020B0004020203020204" pitchFamily="34" charset="0"/>
              </a:rPr>
              <a:t>Make your 2026 United Way pledge today!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Palanquin" panose="020B0004020203020204" pitchFamily="34" charset="0"/>
              <a:ea typeface="+mn-ea"/>
              <a:cs typeface="Palanquin" panose="020B0004020203020204" pitchFamily="34" charset="0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E9D3664-8394-FDCD-4C02-09814063CE9C}"/>
              </a:ext>
            </a:extLst>
          </p:cNvPr>
          <p:cNvSpPr txBox="1">
            <a:spLocks/>
          </p:cNvSpPr>
          <p:nvPr/>
        </p:nvSpPr>
        <p:spPr>
          <a:xfrm>
            <a:off x="449355" y="4596213"/>
            <a:ext cx="4812765" cy="101125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Palanquin" panose="020B0004020203020204" pitchFamily="34" charset="77"/>
                <a:ea typeface="+mn-ea"/>
                <a:cs typeface="Palanquin" panose="020B0004020203020204" pitchFamily="34" charset="77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Palanquin" panose="020B0004020203020204" pitchFamily="34" charset="77"/>
                <a:ea typeface="+mn-ea"/>
                <a:cs typeface="Palanquin" panose="020B0004020203020204" pitchFamily="34" charset="77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Palanquin" panose="020B0004020203020204" pitchFamily="34" charset="77"/>
                <a:ea typeface="+mn-ea"/>
                <a:cs typeface="Palanquin" panose="020B0004020203020204" pitchFamily="34" charset="77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Palanquin" panose="020B0004020203020204" pitchFamily="34" charset="77"/>
                <a:ea typeface="+mn-ea"/>
                <a:cs typeface="Palanquin" panose="020B0004020203020204" pitchFamily="34" charset="77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Palanquin" panose="020B0004020203020204" pitchFamily="34" charset="77"/>
                <a:ea typeface="+mn-ea"/>
                <a:cs typeface="Palanquin" panose="020B0004020203020204" pitchFamily="34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A7D2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Questions?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Erin Turner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eturner@unitedwaycleveland.org</a:t>
            </a:r>
          </a:p>
        </p:txBody>
      </p:sp>
      <p:pic>
        <p:nvPicPr>
          <p:cNvPr id="8" name="Picture 7" descr="A person holding a baby in his arms&#10;&#10;AI-generated content may be incorrect.">
            <a:extLst>
              <a:ext uri="{FF2B5EF4-FFF2-40B4-BE49-F238E27FC236}">
                <a16:creationId xmlns:a16="http://schemas.microsoft.com/office/drawing/2014/main" id="{89563BAD-84D0-1C19-D5F2-797231117A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9734"/>
          <a:stretch>
            <a:fillRect/>
          </a:stretch>
        </p:blipFill>
        <p:spPr>
          <a:xfrm>
            <a:off x="6001483" y="0"/>
            <a:ext cx="6190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286845"/>
      </p:ext>
    </p:extLst>
  </p:cSld>
  <p:clrMapOvr>
    <a:masterClrMapping/>
  </p:clrMapOvr>
</p:sld>
</file>

<file path=ppt/theme/theme1.xml><?xml version="1.0" encoding="utf-8"?>
<a:theme xmlns:a="http://schemas.openxmlformats.org/drawingml/2006/main" name="NEW MASTER">
  <a:themeElements>
    <a:clrScheme name="UWW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44B5"/>
      </a:accent1>
      <a:accent2>
        <a:srgbClr val="FD372C"/>
      </a:accent2>
      <a:accent3>
        <a:srgbClr val="FFBA00"/>
      </a:accent3>
      <a:accent4>
        <a:srgbClr val="009364"/>
      </a:accent4>
      <a:accent5>
        <a:srgbClr val="6C76D3"/>
      </a:accent5>
      <a:accent6>
        <a:srgbClr val="646567"/>
      </a:accent6>
      <a:hlink>
        <a:srgbClr val="20286B"/>
      </a:hlink>
      <a:folHlink>
        <a:srgbClr val="4E49A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50225_MC_PowerPoint Template Lite" id="{F3E1BE18-7684-B745-82FC-F1F48E712AA7}" vid="{6125AFC2-1F4A-AF48-B54F-029C493F7A3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259</Words>
  <Application>Microsoft Macintosh PowerPoint</Application>
  <PresentationFormat>Widescreen</PresentationFormat>
  <Paragraphs>82</Paragraphs>
  <Slides>10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Antonio</vt:lpstr>
      <vt:lpstr>Antonio Light</vt:lpstr>
      <vt:lpstr>Aptos</vt:lpstr>
      <vt:lpstr>Arial</vt:lpstr>
      <vt:lpstr>Calibri</vt:lpstr>
      <vt:lpstr>Nimbus Sans Narrow</vt:lpstr>
      <vt:lpstr>Palanquin</vt:lpstr>
      <vt:lpstr>NEW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Katie Martinovic</dc:creator>
  <cp:lastModifiedBy>Clyde Miles</cp:lastModifiedBy>
  <cp:revision>7</cp:revision>
  <dcterms:created xsi:type="dcterms:W3CDTF">2026-09-09T21:33:50Z</dcterms:created>
  <dcterms:modified xsi:type="dcterms:W3CDTF">2026-09-17T15:24:50Z</dcterms:modified>
</cp:coreProperties>
</file>